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27"/>
  </p:notesMasterIdLst>
  <p:sldIdLst>
    <p:sldId id="256" r:id="rId2"/>
    <p:sldId id="292" r:id="rId3"/>
    <p:sldId id="282" r:id="rId4"/>
    <p:sldId id="263" r:id="rId5"/>
    <p:sldId id="278" r:id="rId6"/>
    <p:sldId id="279" r:id="rId7"/>
    <p:sldId id="280" r:id="rId8"/>
    <p:sldId id="281" r:id="rId9"/>
    <p:sldId id="283" r:id="rId10"/>
    <p:sldId id="277" r:id="rId11"/>
    <p:sldId id="285" r:id="rId12"/>
    <p:sldId id="286" r:id="rId13"/>
    <p:sldId id="287" r:id="rId14"/>
    <p:sldId id="289" r:id="rId15"/>
    <p:sldId id="266" r:id="rId16"/>
    <p:sldId id="265" r:id="rId17"/>
    <p:sldId id="290" r:id="rId18"/>
    <p:sldId id="291" r:id="rId19"/>
    <p:sldId id="293" r:id="rId20"/>
    <p:sldId id="294" r:id="rId21"/>
    <p:sldId id="295" r:id="rId22"/>
    <p:sldId id="296" r:id="rId23"/>
    <p:sldId id="297" r:id="rId24"/>
    <p:sldId id="270" r:id="rId25"/>
    <p:sldId id="274" r:id="rId26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8DF0"/>
    <a:srgbClr val="8A51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>
        <p:scale>
          <a:sx n="100" d="100"/>
          <a:sy n="100" d="100"/>
        </p:scale>
        <p:origin x="90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46E0B-66EB-498A-9E9C-BD7EF60269D9}" type="datetimeFigureOut">
              <a:rPr lang="fr-FR" smtClean="0"/>
              <a:t>04/06/2018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DD1FE-715F-4022-AA97-AE0389188D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230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Talk about clustering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DD1FE-715F-4022-AA97-AE0389188D4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9383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 based classifier inspired by Commit-guru by Shihab et al but rewritten to support ultra large repository and use our management tools for classification rather than NLP on commit message.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Ultimately it’s based on the SZZ algorithm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DD1FE-715F-4022-AA97-AE0389188D4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8687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7CCEE-6CD7-4B79-A864-429ED2698DFB}" type="datetimeFigureOut">
              <a:rPr lang="fr-FR" smtClean="0"/>
              <a:t>04/06/2018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74D32-0F98-4EE1-A277-6611E26A35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0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7CCEE-6CD7-4B79-A864-429ED2698DFB}" type="datetimeFigureOut">
              <a:rPr lang="fr-FR" smtClean="0"/>
              <a:t>04/06/2018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74D32-0F98-4EE1-A277-6611E26A35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7571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7CCEE-6CD7-4B79-A864-429ED2698DFB}" type="datetimeFigureOut">
              <a:rPr lang="fr-FR" smtClean="0"/>
              <a:t>04/06/2018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74D32-0F98-4EE1-A277-6611E26A35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0620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7CCEE-6CD7-4B79-A864-429ED2698DFB}" type="datetimeFigureOut">
              <a:rPr lang="fr-FR" smtClean="0"/>
              <a:t>04/06/2018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74D32-0F98-4EE1-A277-6611E26A35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002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7CCEE-6CD7-4B79-A864-429ED2698DFB}" type="datetimeFigureOut">
              <a:rPr lang="fr-FR" smtClean="0"/>
              <a:t>04/06/2018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74D32-0F98-4EE1-A277-6611E26A35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140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7CCEE-6CD7-4B79-A864-429ED2698DFB}" type="datetimeFigureOut">
              <a:rPr lang="fr-FR" smtClean="0"/>
              <a:t>04/06/2018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74D32-0F98-4EE1-A277-6611E26A35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0055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7CCEE-6CD7-4B79-A864-429ED2698DFB}" type="datetimeFigureOut">
              <a:rPr lang="fr-FR" smtClean="0"/>
              <a:t>04/06/2018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74D32-0F98-4EE1-A277-6611E26A35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071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7CCEE-6CD7-4B79-A864-429ED2698DFB}" type="datetimeFigureOut">
              <a:rPr lang="fr-FR" smtClean="0"/>
              <a:t>04/06/2018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74D32-0F98-4EE1-A277-6611E26A35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69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7CCEE-6CD7-4B79-A864-429ED2698DFB}" type="datetimeFigureOut">
              <a:rPr lang="fr-FR" smtClean="0"/>
              <a:t>04/06/2018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74D32-0F98-4EE1-A277-6611E26A35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4368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7CCEE-6CD7-4B79-A864-429ED2698DFB}" type="datetimeFigureOut">
              <a:rPr lang="fr-FR" smtClean="0"/>
              <a:t>04/06/2018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74D32-0F98-4EE1-A277-6611E26A35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8052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7CCEE-6CD7-4B79-A864-429ED2698DFB}" type="datetimeFigureOut">
              <a:rPr lang="fr-FR" smtClean="0"/>
              <a:t>04/06/2018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74D32-0F98-4EE1-A277-6611E26A35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9245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7CCEE-6CD7-4B79-A864-429ED2698DFB}" type="datetimeFigureOut">
              <a:rPr lang="fr-FR" smtClean="0"/>
              <a:t>04/06/2018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74D32-0F98-4EE1-A277-6611E26A35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186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079612" y="1509921"/>
            <a:ext cx="69847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Ubisoft Sans" pitchFamily="50" charset="0"/>
              </a:rPr>
              <a:t>Commit Assistant – </a:t>
            </a:r>
            <a:r>
              <a:rPr lang="en-US" sz="4400" b="1" dirty="0" smtClean="0">
                <a:solidFill>
                  <a:schemeClr val="bg1"/>
                </a:solidFill>
                <a:latin typeface="Ubisoft Sans" pitchFamily="50" charset="0"/>
              </a:rPr>
              <a:t>ML </a:t>
            </a:r>
            <a:r>
              <a:rPr lang="en-US" sz="4400" b="1" dirty="0">
                <a:solidFill>
                  <a:schemeClr val="bg1"/>
                </a:solidFill>
                <a:latin typeface="Ubisoft Sans" pitchFamily="50" charset="0"/>
              </a:rPr>
              <a:t>to predict and prevent bugs in </a:t>
            </a:r>
            <a:r>
              <a:rPr lang="en-US" sz="4400" b="1" dirty="0" err="1">
                <a:solidFill>
                  <a:schemeClr val="bg1"/>
                </a:solidFill>
                <a:latin typeface="Ubisoft Sans" pitchFamily="50" charset="0"/>
              </a:rPr>
              <a:t>Ubisoft’s</a:t>
            </a:r>
            <a:r>
              <a:rPr lang="en-US" sz="4400" b="1" dirty="0">
                <a:solidFill>
                  <a:schemeClr val="bg1"/>
                </a:solidFill>
                <a:latin typeface="Ubisoft Sans" pitchFamily="50" charset="0"/>
              </a:rPr>
              <a:t> code</a:t>
            </a:r>
            <a:endParaRPr lang="fr-FR" sz="4400" b="1" dirty="0">
              <a:solidFill>
                <a:schemeClr val="bg1"/>
              </a:solidFill>
              <a:latin typeface="Ubisoft Sans" pitchFamily="50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094842" y="4011910"/>
            <a:ext cx="6984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bg1"/>
                </a:solidFill>
                <a:latin typeface="Ubisoft Sans" pitchFamily="50" charset="0"/>
              </a:rPr>
              <a:t>Mathieu Nayrolles</a:t>
            </a:r>
          </a:p>
          <a:p>
            <a:pPr algn="ctr"/>
            <a:r>
              <a:rPr lang="fr-FR" sz="2800" dirty="0" smtClean="0">
                <a:solidFill>
                  <a:schemeClr val="bg1"/>
                </a:solidFill>
                <a:latin typeface="Ubisoft Sans" pitchFamily="50" charset="0"/>
              </a:rPr>
              <a:t>@</a:t>
            </a:r>
            <a:r>
              <a:rPr lang="fr-FR" sz="2800" dirty="0" err="1" smtClean="0">
                <a:solidFill>
                  <a:schemeClr val="bg1"/>
                </a:solidFill>
                <a:latin typeface="Ubisoft Sans" pitchFamily="50" charset="0"/>
              </a:rPr>
              <a:t>mathieunls</a:t>
            </a:r>
            <a:endParaRPr lang="fr-FR" sz="2800" dirty="0">
              <a:solidFill>
                <a:schemeClr val="bg1"/>
              </a:solidFill>
              <a:latin typeface="Ubisoft Sans" pitchFamily="50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000" y="411510"/>
            <a:ext cx="1044000" cy="95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pwZLX8nLP2e9Q7xgceLfWag6OGQPDUWAO0-uClaeFpNCYE3vBCHP2sUzijC_G4VP4CgQX6-4RRjQHy-cisRrnskUaKRGpHf-kNWXOlAsfq-k2XJtAqJDJUnXBmMGNJ47XmxMu7RS-S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8581407" y="4803998"/>
            <a:ext cx="38308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783"/>
            <a:r>
              <a:rPr lang="en-US" sz="900" cap="all" dirty="0" smtClean="0">
                <a:solidFill>
                  <a:srgbClr val="FFFFFF"/>
                </a:solidFill>
                <a:latin typeface="Ubisoft Sans" pitchFamily="50" charset="0"/>
                <a:cs typeface="Roboto Condensed"/>
              </a:rPr>
              <a:t>11</a:t>
            </a:r>
            <a:endParaRPr lang="en-US" sz="900" cap="all" dirty="0">
              <a:solidFill>
                <a:srgbClr val="FFFFFF"/>
              </a:solidFill>
              <a:latin typeface="Ubisoft Sans" pitchFamily="50" charset="0"/>
              <a:cs typeface="Roboto Condensed"/>
            </a:endParaRPr>
          </a:p>
        </p:txBody>
      </p:sp>
      <p:pic>
        <p:nvPicPr>
          <p:cNvPr id="7" name="Image 9" descr="Ubisoft Stacked Logo_white_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r="13980" b="24853"/>
          <a:stretch/>
        </p:blipFill>
        <p:spPr>
          <a:xfrm>
            <a:off x="179512" y="4803998"/>
            <a:ext cx="225335" cy="216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27584" y="99609"/>
            <a:ext cx="5382344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+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using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 System;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dirty="0">
                <a:latin typeface="Ubisoft Sans" panose="02000504030000020004" pitchFamily="50" charset="0"/>
              </a:rPr>
              <a:t/>
            </a:r>
            <a:br>
              <a:rPr lang="fr-CA" sz="1500" dirty="0">
                <a:latin typeface="Ubisoft Sans" panose="02000504030000020004" pitchFamily="50" charset="0"/>
              </a:rPr>
            </a:b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+ public class Test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+ {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+ public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static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void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 Main()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+ {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+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Console.WriteLine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("Hello </a:t>
            </a:r>
            <a:r>
              <a:rPr lang="fr-CA" sz="1500" b="1" dirty="0" smtClean="0">
                <a:solidFill>
                  <a:srgbClr val="FFFFFF"/>
                </a:solidFill>
                <a:latin typeface="Ubisoft Sans" panose="02000504030000020004" pitchFamily="50" charset="0"/>
              </a:rPr>
              <a:t>JDA;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let's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 sort...");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+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int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[]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array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 = new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int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[]{1, 5, 6, 2, 3}; 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+ for(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int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 i=0; i&lt;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array.Length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; i++){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+    for(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int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 j=0; j&lt;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array.Length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 - 1; j++){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+        if(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array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[j] &gt;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array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[j+1]){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+            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int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tmp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 =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array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[j+1];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+            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array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[j+1] =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array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[j];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+            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array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[j] =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tmp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;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+        }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+    }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+ }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+ 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+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Console.WriteLine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(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string.Join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(",",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array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));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+ }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+ }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dirty="0">
                <a:latin typeface="Ubisoft Sans" panose="02000504030000020004" pitchFamily="50" charset="0"/>
              </a:rPr>
              <a:t/>
            </a:r>
            <a:br>
              <a:rPr lang="fr-CA" sz="1500" dirty="0">
                <a:latin typeface="Ubisoft Sans" panose="02000504030000020004" pitchFamily="50" charset="0"/>
              </a:rPr>
            </a:br>
            <a:endParaRPr lang="fr-CA" sz="1500" dirty="0">
              <a:latin typeface="Ubisoft Sans" panose="02000504030000020004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1756" y="99610"/>
            <a:ext cx="4572000" cy="54014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A[] = A[]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for(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B=0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B&lt;</a:t>
            </a:r>
            <a:r>
              <a:rPr lang="en-US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A.Length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B++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){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for(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C=0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C&lt;</a:t>
            </a:r>
            <a:r>
              <a:rPr lang="en-US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A.Length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C++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){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if(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A[C] &gt; 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A[C+1]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){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D = A[C+1]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A[C+1] = A[C]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A[C] = D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}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}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}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latin typeface="Ubisoft Sans" panose="02000504030000020004" pitchFamily="50" charset="0"/>
              </a:rPr>
              <a:t/>
            </a:r>
            <a:br>
              <a:rPr lang="en-US" sz="1500" dirty="0">
                <a:latin typeface="Ubisoft Sans" panose="02000504030000020004" pitchFamily="50" charset="0"/>
              </a:rPr>
            </a:br>
            <a:endParaRPr lang="fr-CA" sz="1500" dirty="0">
              <a:latin typeface="Ubisoft Sans" panose="02000504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04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lh4.googleusercontent.com/cMk2e2XX8nJjy6UvlYcuUOp9-ily95weo4uOBZ6rqtC_cQgrmRN_zzaSpP9K1-8biC6vNj4-4rIy55mZ_eq115Rx4dmxq9v71eVylTpbBopRJ026lgPcPzho8ZeZahJ5xyUpr3_E7H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20588"/>
            <a:ext cx="969328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355600" y="-126546"/>
            <a:ext cx="9667141" cy="5437767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/>
            </a:r>
            <a:br>
              <a:rPr lang="en-US" dirty="0"/>
            </a:br>
            <a:endParaRPr lang="fr-FR" dirty="0"/>
          </a:p>
          <a:p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-41814" y="306228"/>
            <a:ext cx="4572000" cy="517064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public class Test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{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public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static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void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 Main()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{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Console.WriteLine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("Hello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Ubi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;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let's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 sort...");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int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[]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array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 = new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int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[]{1, 5, 6, 2, 3}; 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for(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int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 i=0; i&lt;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array.Length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; i++){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DB4437"/>
                </a:solidFill>
                <a:latin typeface="Ubisoft Sans" panose="02000504030000020004" pitchFamily="50" charset="0"/>
              </a:rPr>
              <a:t>-    for(</a:t>
            </a:r>
            <a:r>
              <a:rPr lang="fr-CA" sz="1500" b="1" dirty="0" err="1">
                <a:solidFill>
                  <a:srgbClr val="DB4437"/>
                </a:solidFill>
                <a:latin typeface="Ubisoft Sans" panose="02000504030000020004" pitchFamily="50" charset="0"/>
              </a:rPr>
              <a:t>int</a:t>
            </a:r>
            <a:r>
              <a:rPr lang="fr-CA" sz="1500" b="1" dirty="0">
                <a:solidFill>
                  <a:srgbClr val="DB4437"/>
                </a:solidFill>
                <a:latin typeface="Ubisoft Sans" panose="02000504030000020004" pitchFamily="50" charset="0"/>
              </a:rPr>
              <a:t> j=</a:t>
            </a:r>
            <a:r>
              <a:rPr lang="fr-CA" sz="1500" b="1" dirty="0" err="1">
                <a:solidFill>
                  <a:srgbClr val="DB4437"/>
                </a:solidFill>
                <a:latin typeface="Ubisoft Sans" panose="02000504030000020004" pitchFamily="50" charset="0"/>
              </a:rPr>
              <a:t>array.Length</a:t>
            </a:r>
            <a:r>
              <a:rPr lang="fr-CA" sz="1500" b="1" dirty="0">
                <a:solidFill>
                  <a:srgbClr val="DB4437"/>
                </a:solidFill>
                <a:latin typeface="Ubisoft Sans" panose="02000504030000020004" pitchFamily="50" charset="0"/>
              </a:rPr>
              <a:t>; j&lt;</a:t>
            </a:r>
            <a:r>
              <a:rPr lang="fr-CA" sz="1500" b="1" dirty="0" err="1">
                <a:solidFill>
                  <a:srgbClr val="DB4437"/>
                </a:solidFill>
                <a:latin typeface="Ubisoft Sans" panose="02000504030000020004" pitchFamily="50" charset="0"/>
              </a:rPr>
              <a:t>array.Length</a:t>
            </a:r>
            <a:r>
              <a:rPr lang="fr-CA" sz="1500" b="1" dirty="0">
                <a:solidFill>
                  <a:srgbClr val="DB4437"/>
                </a:solidFill>
                <a:latin typeface="Ubisoft Sans" panose="02000504030000020004" pitchFamily="50" charset="0"/>
              </a:rPr>
              <a:t> - 1; j++){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0F9D58"/>
                </a:solidFill>
                <a:latin typeface="Ubisoft Sans" panose="02000504030000020004" pitchFamily="50" charset="0"/>
              </a:rPr>
              <a:t>+                          for(</a:t>
            </a:r>
            <a:r>
              <a:rPr lang="fr-CA" sz="1500" b="1" dirty="0" err="1">
                <a:solidFill>
                  <a:srgbClr val="0F9D58"/>
                </a:solidFill>
                <a:latin typeface="Ubisoft Sans" panose="02000504030000020004" pitchFamily="50" charset="0"/>
              </a:rPr>
              <a:t>int</a:t>
            </a:r>
            <a:r>
              <a:rPr lang="fr-CA" sz="1500" b="1" dirty="0">
                <a:solidFill>
                  <a:srgbClr val="0F9D58"/>
                </a:solidFill>
                <a:latin typeface="Ubisoft Sans" panose="02000504030000020004" pitchFamily="50" charset="0"/>
              </a:rPr>
              <a:t> j=i; j&lt;</a:t>
            </a:r>
            <a:r>
              <a:rPr lang="fr-CA" sz="1500" b="1" dirty="0" err="1">
                <a:solidFill>
                  <a:srgbClr val="0F9D58"/>
                </a:solidFill>
                <a:latin typeface="Ubisoft Sans" panose="02000504030000020004" pitchFamily="50" charset="0"/>
              </a:rPr>
              <a:t>array.Length</a:t>
            </a:r>
            <a:r>
              <a:rPr lang="fr-CA" sz="1500" b="1" dirty="0">
                <a:solidFill>
                  <a:srgbClr val="0F9D58"/>
                </a:solidFill>
                <a:latin typeface="Ubisoft Sans" panose="02000504030000020004" pitchFamily="50" charset="0"/>
              </a:rPr>
              <a:t> - 1; j++){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         if(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array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[j] &gt;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array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[j+1]){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           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int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tmp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 =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array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[j+1];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           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array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[j+1] =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array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[j];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           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array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[j] =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tmp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;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       }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   }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}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Console.WriteLine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(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string.Join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(",",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array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));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}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}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dirty="0">
                <a:latin typeface="Ubisoft Sans" panose="02000504030000020004" pitchFamily="50" charset="0"/>
              </a:rPr>
              <a:t/>
            </a:r>
            <a:br>
              <a:rPr lang="fr-CA" sz="1500" dirty="0">
                <a:latin typeface="Ubisoft Sans" panose="02000504030000020004" pitchFamily="50" charset="0"/>
              </a:rPr>
            </a:br>
            <a:r>
              <a:rPr lang="fr-CA" sz="1500" dirty="0">
                <a:latin typeface="Ubisoft Sans" panose="02000504030000020004" pitchFamily="50" charset="0"/>
              </a:rPr>
              <a:t/>
            </a:r>
            <a:br>
              <a:rPr lang="fr-CA" sz="1500" dirty="0">
                <a:latin typeface="Ubisoft Sans" panose="02000504030000020004" pitchFamily="50" charset="0"/>
              </a:rPr>
            </a:br>
            <a:endParaRPr lang="fr-CA" sz="1500" dirty="0">
              <a:latin typeface="Ubisoft Sans" panose="02000504030000020004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6931" y="814927"/>
            <a:ext cx="1377300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for(</a:t>
            </a: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C=</a:t>
            </a:r>
            <a:r>
              <a:rPr lang="en-US" sz="1500" b="1" dirty="0" err="1">
                <a:solidFill>
                  <a:schemeClr val="bg1"/>
                </a:solidFill>
                <a:latin typeface="Ubisoft Sans" panose="02000504030000020004" pitchFamily="50" charset="0"/>
              </a:rPr>
              <a:t>A.Length</a:t>
            </a:r>
            <a:endParaRPr lang="en-US" sz="15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C&lt;</a:t>
            </a:r>
            <a:r>
              <a:rPr lang="en-US" sz="1500" b="1" dirty="0" err="1">
                <a:solidFill>
                  <a:schemeClr val="bg1"/>
                </a:solidFill>
                <a:latin typeface="Ubisoft Sans" panose="02000504030000020004" pitchFamily="50" charset="0"/>
              </a:rPr>
              <a:t>A.Length</a:t>
            </a:r>
            <a:endParaRPr lang="en-US" sz="15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C++</a:t>
            </a: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){</a:t>
            </a: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if(</a:t>
            </a: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A[C] &gt; </a:t>
            </a: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A[C+1]</a:t>
            </a: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){</a:t>
            </a: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D = A[C+1]</a:t>
            </a: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A[C+1] = A[C]</a:t>
            </a: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A[C] = D</a:t>
            </a: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}</a:t>
            </a: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}</a:t>
            </a:r>
          </a:p>
          <a:p>
            <a:endParaRPr lang="fr-CA" sz="15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6600" y="652477"/>
            <a:ext cx="2376264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/>
            </a:r>
            <a:b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</a:br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for(</a:t>
            </a:r>
            <a:endParaRPr lang="en-US" sz="15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C=B</a:t>
            </a:r>
            <a:endParaRPr lang="en-US" sz="15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C&lt;</a:t>
            </a:r>
            <a:r>
              <a:rPr lang="en-US" sz="1500" b="1" dirty="0" err="1">
                <a:solidFill>
                  <a:schemeClr val="bg1"/>
                </a:solidFill>
                <a:latin typeface="Ubisoft Sans" panose="02000504030000020004" pitchFamily="50" charset="0"/>
              </a:rPr>
              <a:t>A.Length</a:t>
            </a:r>
            <a:endParaRPr lang="en-US" sz="15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C++</a:t>
            </a:r>
            <a:endParaRPr lang="en-US" sz="15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){</a:t>
            </a:r>
            <a:endParaRPr lang="en-US" sz="15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if(</a:t>
            </a:r>
            <a:endParaRPr lang="en-US" sz="15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A[C] &gt; </a:t>
            </a:r>
            <a:endParaRPr lang="en-US" sz="15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A[C+1]</a:t>
            </a:r>
            <a:endParaRPr lang="en-US" sz="15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){</a:t>
            </a:r>
            <a:endParaRPr lang="en-US" sz="15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D = A[C+1]</a:t>
            </a:r>
            <a:endParaRPr lang="en-US" sz="15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A[C+1] = A[C]</a:t>
            </a:r>
            <a:endParaRPr lang="en-US" sz="15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A[C] = D</a:t>
            </a:r>
            <a:endParaRPr lang="en-US" sz="15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}</a:t>
            </a:r>
            <a:endParaRPr lang="en-US" sz="15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}</a:t>
            </a:r>
            <a:endParaRPr lang="en-US" sz="15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/>
            </a:r>
            <a:b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</a:br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   </a:t>
            </a:r>
            <a:endParaRPr lang="en-US" sz="15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/>
            </a:r>
            <a:b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</a:br>
            <a:endParaRPr lang="fr-CA" sz="15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60159" y="4369746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STABLE</a:t>
            </a:r>
            <a:endParaRPr lang="fr-CA" sz="20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94216" y="4369746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BUGGY</a:t>
            </a:r>
            <a:endParaRPr lang="fr-CA" sz="20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</p:txBody>
      </p:sp>
      <p:pic>
        <p:nvPicPr>
          <p:cNvPr id="15" name="Image 9" descr="Ubisoft Stacked Logo_white_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r="13980" b="24853"/>
          <a:stretch/>
        </p:blipFill>
        <p:spPr>
          <a:xfrm>
            <a:off x="179512" y="4803998"/>
            <a:ext cx="225335" cy="216000"/>
          </a:xfrm>
          <a:prstGeom prst="rect">
            <a:avLst/>
          </a:prstGeom>
        </p:spPr>
      </p:pic>
      <p:pic>
        <p:nvPicPr>
          <p:cNvPr id="18" name="Picture 4" descr="https://lh6.googleusercontent.com/WrzJjwWtyMtk3epS8eaz8nOxmfRKQfJbGdBUzNdV2Kt0dcSZvjVLHlrJ6aPZMggnFOJBz-qXiAkXdt8EUvyawd4dpEuBaXpCLPG5LtCW7nrasSUHm5OpkcKjPt-adHDvjc4C8KcE8Z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528" y="257710"/>
            <a:ext cx="295275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59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4.googleusercontent.com/frRGmF2jyJS0HyVoBPtOMkTAtfxoLPAnKyRFuQIdz5WFFKkAOakQQNI8c9fxihbf98rkkpNirmlFrzfL8LxQMdjrm30lA1i_urcRB9KYvVVL_epasG6pwVqSp3lc7IuUFxdI_ulCqO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48" y="-1940"/>
            <a:ext cx="9147448" cy="514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24284" y="-148104"/>
            <a:ext cx="9667141" cy="5437767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/>
            </a:r>
            <a:br>
              <a:rPr lang="en-US" dirty="0"/>
            </a:br>
            <a:endParaRPr lang="fr-FR" dirty="0"/>
          </a:p>
          <a:p>
            <a:endParaRPr lang="fr-FR" dirty="0"/>
          </a:p>
        </p:txBody>
      </p:sp>
      <p:pic>
        <p:nvPicPr>
          <p:cNvPr id="6" name="Image 9" descr="Ubisoft Stacked Logo_white_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r="13980" b="24853"/>
          <a:stretch/>
        </p:blipFill>
        <p:spPr>
          <a:xfrm>
            <a:off x="179512" y="4803998"/>
            <a:ext cx="225335" cy="21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622" y="282847"/>
            <a:ext cx="4572000" cy="517064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public class Test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{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public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static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void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 Main()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{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Console.WriteLine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("Hello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Ubi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;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let's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 sort...");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int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[]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array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 = new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int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[]{1, 5, 6, 2, 3}; 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for(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int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 i=0; i&lt;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array.Length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; i++){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0000"/>
                </a:solidFill>
                <a:latin typeface="Ubisoft Sans" panose="02000504030000020004" pitchFamily="50" charset="0"/>
              </a:rPr>
              <a:t>-    for(</a:t>
            </a:r>
            <a:r>
              <a:rPr lang="fr-CA" sz="1500" b="1" dirty="0" err="1">
                <a:solidFill>
                  <a:srgbClr val="FF0000"/>
                </a:solidFill>
                <a:latin typeface="Ubisoft Sans" panose="02000504030000020004" pitchFamily="50" charset="0"/>
              </a:rPr>
              <a:t>int</a:t>
            </a:r>
            <a:r>
              <a:rPr lang="fr-CA" sz="1500" b="1" dirty="0">
                <a:solidFill>
                  <a:srgbClr val="FF0000"/>
                </a:solidFill>
                <a:latin typeface="Ubisoft Sans" panose="02000504030000020004" pitchFamily="50" charset="0"/>
              </a:rPr>
              <a:t> j=i; j&lt;</a:t>
            </a:r>
            <a:r>
              <a:rPr lang="fr-CA" sz="1500" b="1" dirty="0" err="1">
                <a:solidFill>
                  <a:srgbClr val="FF0000"/>
                </a:solidFill>
                <a:latin typeface="Ubisoft Sans" panose="02000504030000020004" pitchFamily="50" charset="0"/>
              </a:rPr>
              <a:t>array.Length</a:t>
            </a:r>
            <a:r>
              <a:rPr lang="fr-CA" sz="1500" b="1" dirty="0">
                <a:solidFill>
                  <a:srgbClr val="FF0000"/>
                </a:solidFill>
                <a:latin typeface="Ubisoft Sans" panose="02000504030000020004" pitchFamily="50" charset="0"/>
              </a:rPr>
              <a:t> - 1; j++){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00FF00"/>
                </a:solidFill>
                <a:latin typeface="Ubisoft Sans" panose="02000504030000020004" pitchFamily="50" charset="0"/>
              </a:rPr>
              <a:t>+    for(</a:t>
            </a:r>
            <a:r>
              <a:rPr lang="fr-CA" sz="1500" b="1" dirty="0" err="1">
                <a:solidFill>
                  <a:srgbClr val="00FF00"/>
                </a:solidFill>
                <a:latin typeface="Ubisoft Sans" panose="02000504030000020004" pitchFamily="50" charset="0"/>
              </a:rPr>
              <a:t>int</a:t>
            </a:r>
            <a:r>
              <a:rPr lang="fr-CA" sz="1500" b="1" dirty="0">
                <a:solidFill>
                  <a:srgbClr val="00FF00"/>
                </a:solidFill>
                <a:latin typeface="Ubisoft Sans" panose="02000504030000020004" pitchFamily="50" charset="0"/>
              </a:rPr>
              <a:t> j=</a:t>
            </a:r>
            <a:r>
              <a:rPr lang="fr-CA" sz="1500" b="1" dirty="0" err="1">
                <a:solidFill>
                  <a:srgbClr val="00FF00"/>
                </a:solidFill>
                <a:latin typeface="Ubisoft Sans" panose="02000504030000020004" pitchFamily="50" charset="0"/>
              </a:rPr>
              <a:t>array.Length</a:t>
            </a:r>
            <a:r>
              <a:rPr lang="fr-CA" sz="1500" b="1" dirty="0">
                <a:solidFill>
                  <a:srgbClr val="00FF00"/>
                </a:solidFill>
                <a:latin typeface="Ubisoft Sans" panose="02000504030000020004" pitchFamily="50" charset="0"/>
              </a:rPr>
              <a:t>; j&lt;</a:t>
            </a:r>
            <a:r>
              <a:rPr lang="fr-CA" sz="1500" b="1" dirty="0" err="1">
                <a:solidFill>
                  <a:srgbClr val="00FF00"/>
                </a:solidFill>
                <a:latin typeface="Ubisoft Sans" panose="02000504030000020004" pitchFamily="50" charset="0"/>
              </a:rPr>
              <a:t>array.Length</a:t>
            </a:r>
            <a:r>
              <a:rPr lang="fr-CA" sz="1500" b="1" dirty="0">
                <a:solidFill>
                  <a:srgbClr val="00FF00"/>
                </a:solidFill>
                <a:latin typeface="Ubisoft Sans" panose="02000504030000020004" pitchFamily="50" charset="0"/>
              </a:rPr>
              <a:t> - 1; j++){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         if(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array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[j] &gt;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array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[j+1]){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           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int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tmp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 =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array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[j+1];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           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array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[j+1] =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array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[j];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           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array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[j] =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tmp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;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       }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   }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}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Console.WriteLine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(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string.Join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(",", </a:t>
            </a:r>
            <a:r>
              <a:rPr lang="fr-CA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array</a:t>
            </a:r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));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}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}</a:t>
            </a:r>
            <a:endParaRPr lang="fr-CA" sz="1500" dirty="0">
              <a:latin typeface="Ubisoft Sans" panose="02000504030000020004" pitchFamily="50" charset="0"/>
            </a:endParaRPr>
          </a:p>
          <a:p>
            <a:r>
              <a:rPr lang="fr-CA" sz="1500" dirty="0">
                <a:latin typeface="Ubisoft Sans" panose="02000504030000020004" pitchFamily="50" charset="0"/>
              </a:rPr>
              <a:t/>
            </a:r>
            <a:br>
              <a:rPr lang="fr-CA" sz="1500" dirty="0">
                <a:latin typeface="Ubisoft Sans" panose="02000504030000020004" pitchFamily="50" charset="0"/>
              </a:rPr>
            </a:br>
            <a:r>
              <a:rPr lang="fr-CA" sz="1500" dirty="0">
                <a:latin typeface="Ubisoft Sans" panose="02000504030000020004" pitchFamily="50" charset="0"/>
              </a:rPr>
              <a:t/>
            </a:r>
            <a:br>
              <a:rPr lang="fr-CA" sz="1500" dirty="0">
                <a:latin typeface="Ubisoft Sans" panose="02000504030000020004" pitchFamily="50" charset="0"/>
              </a:rPr>
            </a:br>
            <a:endParaRPr lang="fr-CA" sz="1500" dirty="0">
              <a:latin typeface="Ubisoft Sans" panose="02000504030000020004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77181" y="781585"/>
            <a:ext cx="4572000" cy="44781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dirty="0">
                <a:latin typeface="Ubisoft Sans" panose="02000504030000020004" pitchFamily="50" charset="0"/>
              </a:rPr>
              <a:t/>
            </a:r>
            <a:br>
              <a:rPr lang="en-US" sz="1500" dirty="0">
                <a:latin typeface="Ubisoft Sans" panose="02000504030000020004" pitchFamily="50" charset="0"/>
              </a:rPr>
            </a:br>
            <a:r>
              <a:rPr lang="en-US" sz="1500" dirty="0">
                <a:solidFill>
                  <a:srgbClr val="FFFFFF"/>
                </a:solidFill>
                <a:latin typeface="Ubisoft Sans" panose="02000504030000020004" pitchFamily="50" charset="0"/>
              </a:rPr>
              <a:t>for(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Ubisoft Sans" panose="02000504030000020004" pitchFamily="50" charset="0"/>
              </a:rPr>
              <a:t>C=0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Ubisoft Sans" panose="02000504030000020004" pitchFamily="50" charset="0"/>
              </a:rPr>
              <a:t>C&lt;</a:t>
            </a:r>
            <a:r>
              <a:rPr lang="en-US" sz="1500" dirty="0" err="1">
                <a:solidFill>
                  <a:srgbClr val="FFFFFF"/>
                </a:solidFill>
                <a:latin typeface="Ubisoft Sans" panose="02000504030000020004" pitchFamily="50" charset="0"/>
              </a:rPr>
              <a:t>A.Length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Ubisoft Sans" panose="02000504030000020004" pitchFamily="50" charset="0"/>
              </a:rPr>
              <a:t>C++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Ubisoft Sans" panose="02000504030000020004" pitchFamily="50" charset="0"/>
              </a:rPr>
              <a:t>){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Ubisoft Sans" panose="02000504030000020004" pitchFamily="50" charset="0"/>
              </a:rPr>
              <a:t>if(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Ubisoft Sans" panose="02000504030000020004" pitchFamily="50" charset="0"/>
              </a:rPr>
              <a:t>A[C] &gt; 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Ubisoft Sans" panose="02000504030000020004" pitchFamily="50" charset="0"/>
              </a:rPr>
              <a:t>A[C+1]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Ubisoft Sans" panose="02000504030000020004" pitchFamily="50" charset="0"/>
              </a:rPr>
              <a:t>){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Ubisoft Sans" panose="02000504030000020004" pitchFamily="50" charset="0"/>
              </a:rPr>
              <a:t>D = A[C+1]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Ubisoft Sans" panose="02000504030000020004" pitchFamily="50" charset="0"/>
              </a:rPr>
              <a:t>A[C+1] = A[C]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Ubisoft Sans" panose="02000504030000020004" pitchFamily="50" charset="0"/>
              </a:rPr>
              <a:t>A[C] = D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Ubisoft Sans" panose="02000504030000020004" pitchFamily="50" charset="0"/>
              </a:rPr>
              <a:t>}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Ubisoft Sans" panose="02000504030000020004" pitchFamily="50" charset="0"/>
              </a:rPr>
              <a:t>}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latin typeface="Ubisoft Sans" panose="02000504030000020004" pitchFamily="50" charset="0"/>
              </a:rPr>
              <a:t/>
            </a:r>
            <a:br>
              <a:rPr lang="en-US" sz="1500" dirty="0">
                <a:latin typeface="Ubisoft Sans" panose="02000504030000020004" pitchFamily="50" charset="0"/>
              </a:rPr>
            </a:b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latin typeface="Ubisoft Sans" panose="02000504030000020004" pitchFamily="50" charset="0"/>
              </a:rPr>
              <a:t/>
            </a:r>
            <a:br>
              <a:rPr lang="en-US" sz="1500" dirty="0">
                <a:latin typeface="Ubisoft Sans" panose="02000504030000020004" pitchFamily="50" charset="0"/>
              </a:rPr>
            </a:br>
            <a:endParaRPr lang="fr-CA" sz="1500" dirty="0">
              <a:latin typeface="Ubisoft Sans" panose="02000504030000020004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13956" y="781585"/>
            <a:ext cx="4572000" cy="44781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dirty="0">
                <a:latin typeface="Ubisoft Sans" panose="02000504030000020004" pitchFamily="50" charset="0"/>
              </a:rPr>
              <a:t/>
            </a:r>
            <a:br>
              <a:rPr lang="en-US" sz="1500" dirty="0">
                <a:latin typeface="Ubisoft Sans" panose="02000504030000020004" pitchFamily="50" charset="0"/>
              </a:rPr>
            </a:br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for(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C=</a:t>
            </a:r>
            <a:r>
              <a:rPr lang="en-US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A.Length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C&lt;</a:t>
            </a:r>
            <a:r>
              <a:rPr lang="en-US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A.Length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C++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){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if(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A[C] &gt; 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A[C+1]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){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D = A[C+1]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A[C+1] = A[C]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A[C] = D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}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}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latin typeface="Ubisoft Sans" panose="02000504030000020004" pitchFamily="50" charset="0"/>
              </a:rPr>
              <a:t/>
            </a:r>
            <a:br>
              <a:rPr lang="en-US" sz="1500" dirty="0">
                <a:latin typeface="Ubisoft Sans" panose="02000504030000020004" pitchFamily="50" charset="0"/>
              </a:rPr>
            </a:br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 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latin typeface="Ubisoft Sans" panose="02000504030000020004" pitchFamily="50" charset="0"/>
              </a:rPr>
              <a:t/>
            </a:r>
            <a:br>
              <a:rPr lang="en-US" sz="1500" dirty="0">
                <a:latin typeface="Ubisoft Sans" panose="02000504030000020004" pitchFamily="50" charset="0"/>
              </a:rPr>
            </a:br>
            <a:endParaRPr lang="fr-CA" sz="1500" dirty="0">
              <a:latin typeface="Ubisoft Sans" panose="0200050403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60159" y="4369746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BUGGY</a:t>
            </a:r>
            <a:endParaRPr lang="fr-CA" sz="20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94216" y="4369746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STABLE</a:t>
            </a:r>
            <a:endParaRPr lang="fr-CA" sz="20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</p:txBody>
      </p:sp>
      <p:pic>
        <p:nvPicPr>
          <p:cNvPr id="14" name="Picture 6" descr="https://lh6.googleusercontent.com/Ja0MWCkWrSsI1htVf89jJJeye-TfQL3ImfEmAAvnG_dEp4pirFpmQoUKyQ4z-MBufvjI59OYkk1BvLzaCJbotqO2mgoLTG_8srP9X4_DiccwGGzXW_jRCrbO6fmVaGltuLERonMpV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59" y="181454"/>
            <a:ext cx="30099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06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6.googleusercontent.com/mvQCnqpykXC76vId3Qqhr7v4JMgz2sG9U6OC4uu7stcJBcN3bV4zE20nFkWaiHkjQVYiXpqMJNn-8QygnR_Nl5adWhuJ6UQqdbQg0oH214BCf19CV5gVb0VyNFqJQG2kTaPj9pw0HR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068" y="-308570"/>
            <a:ext cx="9259068" cy="578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1188640" y="-452586"/>
            <a:ext cx="11265251" cy="6336704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/>
            </a:r>
            <a:br>
              <a:rPr lang="en-US" dirty="0"/>
            </a:br>
            <a:endParaRPr lang="fr-FR" dirty="0"/>
          </a:p>
          <a:p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139952" y="672730"/>
            <a:ext cx="4572000" cy="44781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dirty="0">
                <a:latin typeface="Ubisoft Sans" panose="02000504030000020004" pitchFamily="50" charset="0"/>
              </a:rPr>
              <a:t/>
            </a:r>
            <a:br>
              <a:rPr lang="en-US" sz="1500" dirty="0">
                <a:latin typeface="Ubisoft Sans" panose="02000504030000020004" pitchFamily="50" charset="0"/>
              </a:rPr>
            </a:br>
            <a:r>
              <a:rPr lang="en-US" sz="1500" dirty="0">
                <a:solidFill>
                  <a:srgbClr val="FFFFFF"/>
                </a:solidFill>
                <a:latin typeface="Ubisoft Sans" panose="02000504030000020004" pitchFamily="50" charset="0"/>
              </a:rPr>
              <a:t>for(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 smtClean="0">
                <a:solidFill>
                  <a:srgbClr val="FFFFFF"/>
                </a:solidFill>
                <a:latin typeface="Ubisoft Sans" panose="02000504030000020004" pitchFamily="50" charset="0"/>
              </a:rPr>
              <a:t>C=</a:t>
            </a:r>
            <a:r>
              <a:rPr lang="en-US" sz="1500" dirty="0" err="1" smtClean="0">
                <a:solidFill>
                  <a:srgbClr val="FFFFFF"/>
                </a:solidFill>
                <a:latin typeface="Ubisoft Sans" panose="02000504030000020004" pitchFamily="50" charset="0"/>
              </a:rPr>
              <a:t>A.Length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Ubisoft Sans" panose="02000504030000020004" pitchFamily="50" charset="0"/>
              </a:rPr>
              <a:t>C&lt;</a:t>
            </a:r>
            <a:r>
              <a:rPr lang="en-US" sz="1500" dirty="0" err="1">
                <a:solidFill>
                  <a:srgbClr val="FFFFFF"/>
                </a:solidFill>
                <a:latin typeface="Ubisoft Sans" panose="02000504030000020004" pitchFamily="50" charset="0"/>
              </a:rPr>
              <a:t>A.Length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Ubisoft Sans" panose="02000504030000020004" pitchFamily="50" charset="0"/>
              </a:rPr>
              <a:t>C++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Ubisoft Sans" panose="02000504030000020004" pitchFamily="50" charset="0"/>
              </a:rPr>
              <a:t>){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Ubisoft Sans" panose="02000504030000020004" pitchFamily="50" charset="0"/>
              </a:rPr>
              <a:t>if(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Ubisoft Sans" panose="02000504030000020004" pitchFamily="50" charset="0"/>
              </a:rPr>
              <a:t>A[C] &gt; 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Ubisoft Sans" panose="02000504030000020004" pitchFamily="50" charset="0"/>
              </a:rPr>
              <a:t>A[C+1]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Ubisoft Sans" panose="02000504030000020004" pitchFamily="50" charset="0"/>
              </a:rPr>
              <a:t>){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Ubisoft Sans" panose="02000504030000020004" pitchFamily="50" charset="0"/>
              </a:rPr>
              <a:t>D = A[C+1]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Ubisoft Sans" panose="02000504030000020004" pitchFamily="50" charset="0"/>
              </a:rPr>
              <a:t>A[C+1] = A[C]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Ubisoft Sans" panose="02000504030000020004" pitchFamily="50" charset="0"/>
              </a:rPr>
              <a:t>A[C] = D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Ubisoft Sans" panose="02000504030000020004" pitchFamily="50" charset="0"/>
              </a:rPr>
              <a:t>}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Ubisoft Sans" panose="02000504030000020004" pitchFamily="50" charset="0"/>
              </a:rPr>
              <a:t>}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latin typeface="Ubisoft Sans" panose="02000504030000020004" pitchFamily="50" charset="0"/>
              </a:rPr>
              <a:t/>
            </a:r>
            <a:br>
              <a:rPr lang="en-US" sz="1500" dirty="0">
                <a:latin typeface="Ubisoft Sans" panose="02000504030000020004" pitchFamily="50" charset="0"/>
              </a:rPr>
            </a:b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latin typeface="Ubisoft Sans" panose="02000504030000020004" pitchFamily="50" charset="0"/>
              </a:rPr>
              <a:t/>
            </a:r>
            <a:br>
              <a:rPr lang="en-US" sz="1500" dirty="0">
                <a:latin typeface="Ubisoft Sans" panose="02000504030000020004" pitchFamily="50" charset="0"/>
              </a:rPr>
            </a:br>
            <a:endParaRPr lang="fr-CA" sz="1500" dirty="0">
              <a:latin typeface="Ubisoft Sans" panose="02000504030000020004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74024" y="667409"/>
            <a:ext cx="4572000" cy="44781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dirty="0">
                <a:latin typeface="Ubisoft Sans" panose="02000504030000020004" pitchFamily="50" charset="0"/>
              </a:rPr>
              <a:t/>
            </a:r>
            <a:br>
              <a:rPr lang="en-US" sz="1500" dirty="0">
                <a:latin typeface="Ubisoft Sans" panose="02000504030000020004" pitchFamily="50" charset="0"/>
              </a:rPr>
            </a:br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for(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 smtClean="0">
                <a:solidFill>
                  <a:srgbClr val="FFFFFF"/>
                </a:solidFill>
                <a:latin typeface="Ubisoft Sans" panose="02000504030000020004" pitchFamily="50" charset="0"/>
              </a:rPr>
              <a:t>C=B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C&lt;</a:t>
            </a:r>
            <a:r>
              <a:rPr lang="en-US" sz="15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A.Length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C++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){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if(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A[C] &gt; 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A[C+1]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){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D = A[C+1]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A[C+1] = A[C]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A[C] = D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}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}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latin typeface="Ubisoft Sans" panose="02000504030000020004" pitchFamily="50" charset="0"/>
              </a:rPr>
              <a:t/>
            </a:r>
            <a:br>
              <a:rPr lang="en-US" sz="1500" dirty="0">
                <a:latin typeface="Ubisoft Sans" panose="02000504030000020004" pitchFamily="50" charset="0"/>
              </a:rPr>
            </a:br>
            <a:r>
              <a:rPr lang="en-US" sz="1500" b="1" dirty="0">
                <a:solidFill>
                  <a:srgbClr val="FFFFFF"/>
                </a:solidFill>
                <a:latin typeface="Ubisoft Sans" panose="02000504030000020004" pitchFamily="50" charset="0"/>
              </a:rPr>
              <a:t> </a:t>
            </a:r>
            <a:endParaRPr lang="en-US" sz="1500" dirty="0">
              <a:latin typeface="Ubisoft Sans" panose="02000504030000020004" pitchFamily="50" charset="0"/>
            </a:endParaRPr>
          </a:p>
          <a:p>
            <a:r>
              <a:rPr lang="en-US" sz="1500" dirty="0">
                <a:latin typeface="Ubisoft Sans" panose="02000504030000020004" pitchFamily="50" charset="0"/>
              </a:rPr>
              <a:t/>
            </a:r>
            <a:br>
              <a:rPr lang="en-US" sz="1500" dirty="0">
                <a:latin typeface="Ubisoft Sans" panose="02000504030000020004" pitchFamily="50" charset="0"/>
              </a:rPr>
            </a:br>
            <a:endParaRPr lang="fr-CA" sz="1500" dirty="0">
              <a:latin typeface="Ubisoft Sans" panose="02000504030000020004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9592" y="807479"/>
            <a:ext cx="1377300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for(</a:t>
            </a:r>
          </a:p>
          <a:p>
            <a:r>
              <a:rPr lang="en-US" sz="15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C=0</a:t>
            </a:r>
            <a:endParaRPr lang="en-US" sz="15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C&lt;</a:t>
            </a:r>
            <a:r>
              <a:rPr lang="en-US" sz="1500" b="1" dirty="0" err="1">
                <a:solidFill>
                  <a:schemeClr val="bg1"/>
                </a:solidFill>
                <a:latin typeface="Ubisoft Sans" panose="02000504030000020004" pitchFamily="50" charset="0"/>
              </a:rPr>
              <a:t>A.Length</a:t>
            </a:r>
            <a:endParaRPr lang="en-US" sz="15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C++</a:t>
            </a: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){</a:t>
            </a: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if(</a:t>
            </a: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A[C] &gt; </a:t>
            </a: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A[C+1]</a:t>
            </a: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){</a:t>
            </a: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D = A[C+1]</a:t>
            </a: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A[C+1] = A[C]</a:t>
            </a: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A[C] = D</a:t>
            </a: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}</a:t>
            </a:r>
          </a:p>
          <a:p>
            <a:r>
              <a:rPr lang="en-US" sz="1500" b="1" dirty="0">
                <a:solidFill>
                  <a:schemeClr val="bg1"/>
                </a:solidFill>
                <a:latin typeface="Ubisoft Sans" panose="02000504030000020004" pitchFamily="50" charset="0"/>
              </a:rPr>
              <a:t>}</a:t>
            </a:r>
          </a:p>
          <a:p>
            <a:endParaRPr lang="fr-CA" sz="15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27231" y="4538752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BUGGY</a:t>
            </a:r>
            <a:endParaRPr lang="fr-CA" sz="20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74024" y="4533916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STABLE</a:t>
            </a:r>
            <a:endParaRPr lang="fr-CA" sz="20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3655" y="4544467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STABLE</a:t>
            </a:r>
            <a:endParaRPr lang="fr-CA" sz="20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0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lh5.googleusercontent.com/HuK1S1r5raV-76t_PACA0ch-dlHcnWx23_xl_VSGJlFcAjKr8B3zKBQ6KeMYNFdCOXiQH9s-QL4mVI9UhDgr23QnOGIm5B24McfbUYMeAUsdbNn3w9zAkJ8CswL9HGjQHwZ8PmDgIO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" y="-1662"/>
            <a:ext cx="9144000" cy="51435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fr-FR" dirty="0" smtClean="0"/>
          </a:p>
          <a:p>
            <a:endParaRPr lang="fr-FR" dirty="0"/>
          </a:p>
        </p:txBody>
      </p:sp>
      <p:pic>
        <p:nvPicPr>
          <p:cNvPr id="7" name="Image 9" descr="Ubisoft Stacked Logo_white_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r="13980" b="24853"/>
          <a:stretch/>
        </p:blipFill>
        <p:spPr>
          <a:xfrm>
            <a:off x="179512" y="4803998"/>
            <a:ext cx="225335" cy="216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0935" y="26749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A" sz="2800" b="1" dirty="0">
                <a:solidFill>
                  <a:srgbClr val="FFFFFF"/>
                </a:solidFill>
                <a:latin typeface="Ubisoft Sans" panose="02000504030000020004" pitchFamily="50" charset="0"/>
              </a:rPr>
              <a:t>Pattern </a:t>
            </a:r>
            <a:r>
              <a:rPr lang="fr-CA" sz="28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Matching</a:t>
            </a:r>
            <a:r>
              <a:rPr lang="fr-CA" sz="2800" b="1" dirty="0">
                <a:solidFill>
                  <a:srgbClr val="FFFFFF"/>
                </a:solidFill>
                <a:latin typeface="Ubisoft Sans" panose="02000504030000020004" pitchFamily="50" charset="0"/>
              </a:rPr>
              <a:t> </a:t>
            </a:r>
            <a:r>
              <a:rPr lang="fr-CA" sz="2800" b="1" dirty="0" smtClean="0">
                <a:solidFill>
                  <a:srgbClr val="FFFFFF"/>
                </a:solidFill>
                <a:latin typeface="Ubisoft Sans" panose="02000504030000020004" pitchFamily="50" charset="0"/>
              </a:rPr>
              <a:t>Works</a:t>
            </a:r>
            <a:endParaRPr lang="fr-CA" sz="2800" b="1" dirty="0">
              <a:latin typeface="Ubisoft Sans" panose="020005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886855"/>
            <a:ext cx="57150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2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581407" y="4803998"/>
            <a:ext cx="38308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783"/>
            <a:fld id="{605841CD-F389-4E32-8F5A-D9C7C355AB50}" type="slidenum">
              <a:rPr lang="en-US" sz="900" cap="all" smtClean="0">
                <a:solidFill>
                  <a:srgbClr val="FFFFFF"/>
                </a:solidFill>
                <a:latin typeface="Ubisoft Sans" pitchFamily="50" charset="0"/>
                <a:cs typeface="Roboto Condensed"/>
              </a:rPr>
              <a:pPr algn="r" defTabSz="685783"/>
              <a:t>15</a:t>
            </a:fld>
            <a:endParaRPr lang="en-US" sz="900" cap="all" dirty="0">
              <a:solidFill>
                <a:srgbClr val="FFFFFF"/>
              </a:solidFill>
              <a:latin typeface="Ubisoft Sans" pitchFamily="50" charset="0"/>
              <a:cs typeface="Roboto Condense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" y="-1662"/>
            <a:ext cx="9144000" cy="51435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fr-FR" dirty="0" smtClean="0"/>
          </a:p>
          <a:p>
            <a:endParaRPr lang="fr-FR" dirty="0"/>
          </a:p>
        </p:txBody>
      </p:sp>
      <p:pic>
        <p:nvPicPr>
          <p:cNvPr id="10" name="Image 9" descr="Ubisoft Stacked Logo_white_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r="13980" b="24853"/>
          <a:stretch/>
        </p:blipFill>
        <p:spPr>
          <a:xfrm>
            <a:off x="179512" y="4803998"/>
            <a:ext cx="225335" cy="216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0934" y="267494"/>
            <a:ext cx="57112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800" b="1" dirty="0">
                <a:solidFill>
                  <a:srgbClr val="FFFFFF"/>
                </a:solidFill>
                <a:latin typeface="Ubisoft Sans" panose="02000504030000020004" pitchFamily="50" charset="0"/>
              </a:rPr>
              <a:t>Pattern </a:t>
            </a:r>
            <a:r>
              <a:rPr lang="fr-CA" sz="2800" b="1" dirty="0" err="1">
                <a:solidFill>
                  <a:srgbClr val="FFFFFF"/>
                </a:solidFill>
                <a:latin typeface="Ubisoft Sans" panose="02000504030000020004" pitchFamily="50" charset="0"/>
              </a:rPr>
              <a:t>Matching</a:t>
            </a:r>
            <a:r>
              <a:rPr lang="fr-CA" sz="2800" b="1" dirty="0">
                <a:solidFill>
                  <a:srgbClr val="FFFFFF"/>
                </a:solidFill>
                <a:latin typeface="Ubisoft Sans" panose="02000504030000020004" pitchFamily="50" charset="0"/>
              </a:rPr>
              <a:t> </a:t>
            </a:r>
            <a:r>
              <a:rPr lang="fr-CA" sz="2800" b="1" dirty="0" smtClean="0">
                <a:solidFill>
                  <a:srgbClr val="FFFFFF"/>
                </a:solidFill>
                <a:latin typeface="Ubisoft Sans" panose="02000504030000020004" pitchFamily="50" charset="0"/>
              </a:rPr>
              <a:t>Works … But</a:t>
            </a:r>
            <a:endParaRPr lang="fr-CA" sz="2800" b="1" dirty="0">
              <a:latin typeface="Ubisoft Sans" panose="02000504030000020004" pitchFamily="50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9451" y="1470995"/>
            <a:ext cx="7789009" cy="2990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500" b="1" dirty="0">
                <a:latin typeface="Ubisoft Sans" panose="02000504030000020004" pitchFamily="50" charset="0"/>
              </a:rPr>
              <a:t/>
            </a:r>
            <a:br>
              <a:rPr lang="en-US" sz="2500" b="1" dirty="0">
                <a:latin typeface="Ubisoft Sans" panose="02000504030000020004" pitchFamily="50" charset="0"/>
              </a:rPr>
            </a:br>
            <a:r>
              <a:rPr lang="en-US" sz="2500" b="1" dirty="0">
                <a:solidFill>
                  <a:srgbClr val="FFFFFF"/>
                </a:solidFill>
                <a:latin typeface="Ubisoft Sans" panose="02000504030000020004" pitchFamily="50" charset="0"/>
              </a:rPr>
              <a:t>Does </a:t>
            </a:r>
            <a:r>
              <a:rPr lang="en-US" sz="2500" b="1" u="sng" dirty="0">
                <a:solidFill>
                  <a:srgbClr val="FFFFFF"/>
                </a:solidFill>
                <a:latin typeface="Ubisoft Sans" panose="02000504030000020004" pitchFamily="50" charset="0"/>
              </a:rPr>
              <a:t>NOT</a:t>
            </a:r>
            <a:r>
              <a:rPr lang="en-US" sz="2500" b="1" dirty="0">
                <a:solidFill>
                  <a:srgbClr val="FFFFFF"/>
                </a:solidFill>
                <a:latin typeface="Ubisoft Sans" panose="02000504030000020004" pitchFamily="50" charset="0"/>
              </a:rPr>
              <a:t> Scale: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FFFFFF"/>
                </a:solidFill>
                <a:latin typeface="Ubisoft Sans" panose="02000504030000020004" pitchFamily="50" charset="0"/>
              </a:rPr>
              <a:t>Games are heavy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FFFFFF"/>
                </a:solidFill>
                <a:latin typeface="Ubisoft Sans" panose="02000504030000020004" pitchFamily="50" charset="0"/>
              </a:rPr>
              <a:t>Engines are long lived systems</a:t>
            </a:r>
          </a:p>
          <a:p>
            <a:pPr marL="742950" lvl="1" indent="-28575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FFFFFF"/>
                </a:solidFill>
                <a:latin typeface="Ubisoft Sans" panose="02000504030000020004" pitchFamily="50" charset="0"/>
              </a:rPr>
              <a:t>We have </a:t>
            </a:r>
            <a:r>
              <a:rPr lang="en-US" sz="2500" b="1" i="1" dirty="0">
                <a:solidFill>
                  <a:srgbClr val="FFFFFF"/>
                </a:solidFill>
                <a:latin typeface="Ubisoft Sans" panose="02000504030000020004" pitchFamily="50" charset="0"/>
              </a:rPr>
              <a:t>many </a:t>
            </a:r>
            <a:r>
              <a:rPr lang="en-US" sz="2500" b="1" dirty="0">
                <a:solidFill>
                  <a:srgbClr val="FFFFFF"/>
                </a:solidFill>
                <a:latin typeface="Ubisoft Sans" panose="02000504030000020004" pitchFamily="50" charset="0"/>
              </a:rPr>
              <a:t>games and </a:t>
            </a:r>
            <a:r>
              <a:rPr lang="en-US" sz="2500" b="1" i="1" dirty="0">
                <a:solidFill>
                  <a:srgbClr val="FFFFFF"/>
                </a:solidFill>
                <a:latin typeface="Ubisoft Sans" panose="02000504030000020004" pitchFamily="50" charset="0"/>
              </a:rPr>
              <a:t>many </a:t>
            </a:r>
            <a:r>
              <a:rPr lang="en-US" sz="2500" b="1" dirty="0">
                <a:solidFill>
                  <a:srgbClr val="FFFFFF"/>
                </a:solidFill>
                <a:latin typeface="Ubisoft Sans" panose="02000504030000020004" pitchFamily="50" charset="0"/>
              </a:rPr>
              <a:t>engines</a:t>
            </a:r>
          </a:p>
          <a:p>
            <a:r>
              <a:rPr lang="en-US" sz="2500" b="1" dirty="0">
                <a:latin typeface="Ubisoft Sans" panose="02000504030000020004" pitchFamily="50" charset="0"/>
              </a:rPr>
              <a:t/>
            </a:r>
            <a:br>
              <a:rPr lang="en-US" sz="2500" b="1" dirty="0">
                <a:latin typeface="Ubisoft Sans" panose="02000504030000020004" pitchFamily="50" charset="0"/>
              </a:rPr>
            </a:br>
            <a:endParaRPr lang="fr-CA" sz="2500" b="1" dirty="0">
              <a:latin typeface="Ubisoft Sans" panose="02000504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41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581407" y="4803998"/>
            <a:ext cx="38308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783"/>
            <a:fld id="{605841CD-F389-4E32-8F5A-D9C7C355AB50}" type="slidenum">
              <a:rPr lang="en-US" sz="900" cap="all" smtClean="0">
                <a:solidFill>
                  <a:srgbClr val="FFFFFF"/>
                </a:solidFill>
                <a:latin typeface="Ubisoft Sans" pitchFamily="50" charset="0"/>
                <a:cs typeface="Roboto Condensed"/>
              </a:rPr>
              <a:pPr algn="r" defTabSz="685783"/>
              <a:t>16</a:t>
            </a:fld>
            <a:endParaRPr lang="en-US" sz="900" cap="all" dirty="0">
              <a:solidFill>
                <a:srgbClr val="FFFFFF"/>
              </a:solidFill>
              <a:latin typeface="Ubisoft Sans" pitchFamily="50" charset="0"/>
              <a:cs typeface="Roboto Condensed"/>
            </a:endParaRPr>
          </a:p>
        </p:txBody>
      </p:sp>
      <p:pic>
        <p:nvPicPr>
          <p:cNvPr id="10" name="Image 9" descr="Ubisoft Stacked Logo_white_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r="13980" b="24853"/>
          <a:stretch/>
        </p:blipFill>
        <p:spPr>
          <a:xfrm>
            <a:off x="179512" y="4803998"/>
            <a:ext cx="225335" cy="216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" y="-1662"/>
            <a:ext cx="9144000" cy="51435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fr-FR" dirty="0" smtClean="0"/>
          </a:p>
          <a:p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300934" y="267494"/>
            <a:ext cx="57112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800" b="1" dirty="0" err="1" smtClean="0">
                <a:solidFill>
                  <a:srgbClr val="FFFFFF"/>
                </a:solidFill>
                <a:latin typeface="Ubisoft Sans" panose="02000504030000020004" pitchFamily="50" charset="0"/>
              </a:rPr>
              <a:t>Tackling</a:t>
            </a:r>
            <a:r>
              <a:rPr lang="fr-CA" sz="2800" b="1" dirty="0" smtClean="0">
                <a:solidFill>
                  <a:srgbClr val="FFFFFF"/>
                </a:solidFill>
                <a:latin typeface="Ubisoft Sans" panose="02000504030000020004" pitchFamily="50" charset="0"/>
              </a:rPr>
              <a:t> Performances</a:t>
            </a:r>
            <a:endParaRPr lang="fr-CA" sz="2800" b="1" dirty="0">
              <a:latin typeface="Ubisoft Sans" panose="02000504030000020004" pitchFamily="50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8316" y="1357179"/>
            <a:ext cx="778900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Two-steps </a:t>
            </a:r>
            <a:r>
              <a:rPr lang="en-US" sz="2500" b="1" dirty="0">
                <a:solidFill>
                  <a:schemeClr val="bg1"/>
                </a:solidFill>
                <a:latin typeface="Ubisoft Sans" panose="02000504030000020004" pitchFamily="50" charset="0"/>
              </a:rPr>
              <a:t>classifier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  <a:latin typeface="Ubisoft Sans" panose="02000504030000020004" pitchFamily="50" charset="0"/>
              </a:rPr>
              <a:t>Metrics</a:t>
            </a:r>
          </a:p>
          <a:p>
            <a:pPr marL="1257300" lvl="2" indent="-342900" fontAlgn="base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  <a:latin typeface="Ubisoft Sans" panose="02000504030000020004" pitchFamily="50" charset="0"/>
              </a:rPr>
              <a:t>la, </a:t>
            </a:r>
            <a:r>
              <a:rPr lang="en-US" sz="2500" b="1" dirty="0" err="1">
                <a:solidFill>
                  <a:schemeClr val="bg1"/>
                </a:solidFill>
                <a:latin typeface="Ubisoft Sans" panose="02000504030000020004" pitchFamily="50" charset="0"/>
              </a:rPr>
              <a:t>ld</a:t>
            </a:r>
            <a:r>
              <a:rPr lang="en-US" sz="2500" b="1" dirty="0">
                <a:solidFill>
                  <a:schemeClr val="bg1"/>
                </a:solidFill>
                <a:latin typeface="Ubisoft Sans" panose="02000504030000020004" pitchFamily="50" charset="0"/>
              </a:rPr>
              <a:t>, </a:t>
            </a:r>
            <a:r>
              <a:rPr lang="en-US" sz="2500" b="1" dirty="0" err="1">
                <a:solidFill>
                  <a:schemeClr val="bg1"/>
                </a:solidFill>
                <a:latin typeface="Ubisoft Sans" panose="02000504030000020004" pitchFamily="50" charset="0"/>
              </a:rPr>
              <a:t>nf</a:t>
            </a:r>
            <a:r>
              <a:rPr lang="en-US" sz="2500" b="1" dirty="0">
                <a:solidFill>
                  <a:schemeClr val="bg1"/>
                </a:solidFill>
                <a:latin typeface="Ubisoft Sans" panose="02000504030000020004" pitchFamily="50" charset="0"/>
              </a:rPr>
              <a:t>, </a:t>
            </a:r>
            <a:r>
              <a:rPr lang="en-US" sz="2500" b="1" dirty="0" err="1">
                <a:solidFill>
                  <a:schemeClr val="bg1"/>
                </a:solidFill>
                <a:latin typeface="Ubisoft Sans" panose="02000504030000020004" pitchFamily="50" charset="0"/>
              </a:rPr>
              <a:t>exp</a:t>
            </a:r>
            <a:r>
              <a:rPr lang="en-US" sz="2500" b="1" dirty="0">
                <a:solidFill>
                  <a:schemeClr val="bg1"/>
                </a:solidFill>
                <a:latin typeface="Ubisoft Sans" panose="02000504030000020004" pitchFamily="50" charset="0"/>
              </a:rPr>
              <a:t>, entropy, ... </a:t>
            </a:r>
          </a:p>
          <a:p>
            <a:pPr marL="1257300" lvl="2" indent="-342900" fontAlgn="base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  <a:latin typeface="Ubisoft Sans" panose="02000504030000020004" pitchFamily="50" charset="0"/>
              </a:rPr>
              <a:t>Random Forest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  <a:latin typeface="Ubisoft Sans" panose="02000504030000020004" pitchFamily="50" charset="0"/>
              </a:rPr>
              <a:t>Code Pattern Matching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  <a:latin typeface="Ubisoft Sans" panose="02000504030000020004" pitchFamily="50" charset="0"/>
              </a:rPr>
              <a:t>Project Clustering by Using their Dependencies</a:t>
            </a:r>
          </a:p>
          <a:p>
            <a:r>
              <a:rPr lang="en-US" sz="2500" b="1" dirty="0" smtClean="0">
                <a:solidFill>
                  <a:schemeClr val="bg1"/>
                </a:solidFill>
                <a:effectLst/>
                <a:latin typeface="Ubisoft Sans" panose="02000504030000020004" pitchFamily="50" charset="0"/>
              </a:rPr>
              <a:t/>
            </a:r>
            <a:br>
              <a:rPr lang="en-US" sz="2500" b="1" dirty="0" smtClean="0">
                <a:solidFill>
                  <a:schemeClr val="bg1"/>
                </a:solidFill>
                <a:effectLst/>
                <a:latin typeface="Ubisoft Sans" panose="02000504030000020004" pitchFamily="50" charset="0"/>
              </a:rPr>
            </a:br>
            <a:endParaRPr lang="fr-CA" sz="25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88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9" name="Picture 7" descr="https://lh3.googleusercontent.com/qZQ3pPaC1YhkDGOH_eO7yZUJvOIr5VAC7d19Sk5gdgD7v1jBIhO0zEFtKL9jhEQf96vkAoHSM8OOyQ0ZS-yWRRT0XJn2wdr37uhgE2IBQwIX0N5FBnCJPkppdGZO7aDTA4-hIGZVCU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362"/>
            <a:ext cx="8064896" cy="510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90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lh3.googleusercontent.com/fBaDf7f4yeMnU_Ho_dJQhvRxm2YIBFuV3rvxWSaYmImEW_UMDmYOYid6_pMWDyn3Pe2fllib2KWX8jIJ7GBovcnl7sTVo9XAC2BqikokiVilT_0Grvv6x8rH5LUj91lB_Ve8Z_csxf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5486"/>
            <a:ext cx="7488832" cy="474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04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lh3.googleusercontent.com/eccqSwok-_4x6kCCdMkzTd9VH4ZS9xz-baDu_7wQqnireecoTPn32NlViCmXrU2ixyV1y2nyXtak79xyee6jh68S3sHb_VvXgMi4TgLZeSFb4gMkLQew4GspKFdDYctmoIOt-Mgdy7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" y="0"/>
            <a:ext cx="9142884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" y="-1662"/>
            <a:ext cx="9144000" cy="51435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fr-FR" dirty="0" smtClean="0"/>
          </a:p>
          <a:p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00934" y="267494"/>
            <a:ext cx="57112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800" b="1" dirty="0" err="1" smtClean="0">
                <a:solidFill>
                  <a:srgbClr val="FFFFFF"/>
                </a:solidFill>
                <a:latin typeface="Ubisoft Sans" panose="02000504030000020004" pitchFamily="50" charset="0"/>
              </a:rPr>
              <a:t>Tackling</a:t>
            </a:r>
            <a:r>
              <a:rPr lang="fr-CA" sz="2800" b="1" dirty="0" smtClean="0">
                <a:solidFill>
                  <a:srgbClr val="FFFFFF"/>
                </a:solidFill>
                <a:latin typeface="Ubisoft Sans" panose="02000504030000020004" pitchFamily="50" charset="0"/>
              </a:rPr>
              <a:t> Performances</a:t>
            </a:r>
            <a:endParaRPr lang="fr-CA" sz="2800" b="1" dirty="0">
              <a:latin typeface="Ubisoft Sans" panose="02000504030000020004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7544" y="1563638"/>
            <a:ext cx="778900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700" b="1" dirty="0">
                <a:solidFill>
                  <a:schemeClr val="bg1"/>
                </a:solidFill>
                <a:latin typeface="Ubisoft Sans" panose="02000504030000020004" pitchFamily="50" charset="0"/>
              </a:rPr>
              <a:t>Metric classification computation time is </a:t>
            </a:r>
            <a:r>
              <a:rPr lang="en-US" sz="27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negligible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7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700" b="1" dirty="0">
                <a:solidFill>
                  <a:schemeClr val="bg1"/>
                </a:solidFill>
                <a:latin typeface="Ubisoft Sans" panose="02000504030000020004" pitchFamily="50" charset="0"/>
              </a:rPr>
              <a:t>Pattern classification computation time varies from   ~2 seconds to ~25 seconds on our internal compute farm</a:t>
            </a:r>
          </a:p>
        </p:txBody>
      </p:sp>
      <p:pic>
        <p:nvPicPr>
          <p:cNvPr id="8" name="Image 9" descr="Ubisoft Stacked Logo_white_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r="13980" b="24853"/>
          <a:stretch/>
        </p:blipFill>
        <p:spPr>
          <a:xfrm>
            <a:off x="179512" y="4803998"/>
            <a:ext cx="225335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242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581407" y="4803998"/>
            <a:ext cx="38308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783"/>
            <a:fld id="{605841CD-F389-4E32-8F5A-D9C7C355AB50}" type="slidenum">
              <a:rPr lang="en-US" sz="900" cap="all" smtClean="0">
                <a:solidFill>
                  <a:srgbClr val="FFFFFF"/>
                </a:solidFill>
                <a:latin typeface="Ubisoft Sans" pitchFamily="50" charset="0"/>
                <a:cs typeface="Roboto Condensed"/>
              </a:rPr>
              <a:pPr algn="r" defTabSz="685783"/>
              <a:t>2</a:t>
            </a:fld>
            <a:endParaRPr lang="en-US" sz="900" cap="all" dirty="0">
              <a:solidFill>
                <a:srgbClr val="FFFFFF"/>
              </a:solidFill>
              <a:latin typeface="Ubisoft Sans" pitchFamily="50" charset="0"/>
              <a:cs typeface="Roboto Condensed"/>
            </a:endParaRPr>
          </a:p>
        </p:txBody>
      </p:sp>
      <p:pic>
        <p:nvPicPr>
          <p:cNvPr id="10" name="Image 9" descr="Ubisoft Stacked Logo_white_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r="13980" b="24853"/>
          <a:stretch/>
        </p:blipFill>
        <p:spPr>
          <a:xfrm>
            <a:off x="179512" y="4803998"/>
            <a:ext cx="225335" cy="21600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929114" y="1635646"/>
            <a:ext cx="728577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Ubisoft Sans" panose="02000504030000020004" pitchFamily="50" charset="0"/>
              </a:rPr>
              <a:t>We do AAA video games like Prince Of Persia, Assassins Creed, Rainbow Six, Far Cry, Watch Dogs, </a:t>
            </a:r>
            <a:r>
              <a:rPr lang="en-US" sz="24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…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Ubisoft Sans" panose="02000504030000020004" pitchFamily="50" charset="0"/>
              </a:rPr>
              <a:t>We have ~13,000 employees </a:t>
            </a:r>
            <a:r>
              <a:rPr lang="en-US" sz="24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on </a:t>
            </a:r>
            <a:r>
              <a:rPr lang="en-US" sz="2400" b="1" dirty="0">
                <a:solidFill>
                  <a:schemeClr val="bg1"/>
                </a:solidFill>
                <a:latin typeface="Ubisoft Sans" panose="02000504030000020004" pitchFamily="50" charset="0"/>
              </a:rPr>
              <a:t>32 </a:t>
            </a:r>
            <a:r>
              <a:rPr lang="en-US" sz="24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locations </a:t>
            </a:r>
            <a:r>
              <a:rPr lang="en-US" sz="2400" b="1" dirty="0">
                <a:solidFill>
                  <a:schemeClr val="bg1"/>
                </a:solidFill>
                <a:latin typeface="Ubisoft Sans" panose="02000504030000020004" pitchFamily="50" charset="0"/>
              </a:rPr>
              <a:t>across 6 </a:t>
            </a:r>
            <a:r>
              <a:rPr lang="en-US" sz="24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continents</a:t>
            </a:r>
            <a:r>
              <a:rPr lang="en-US" sz="2000" b="1" dirty="0">
                <a:solidFill>
                  <a:schemeClr val="bg1"/>
                </a:solidFill>
                <a:latin typeface="Ubisoft Sans" panose="02000504030000020004" pitchFamily="50" charset="0"/>
              </a:rPr>
              <a:t/>
            </a:r>
            <a:br>
              <a:rPr lang="en-US" sz="2000" b="1" dirty="0">
                <a:solidFill>
                  <a:schemeClr val="bg1"/>
                </a:solidFill>
                <a:latin typeface="Ubisoft Sans" panose="02000504030000020004" pitchFamily="50" charset="0"/>
              </a:rPr>
            </a:br>
            <a:endParaRPr lang="fr-FR" sz="2000" b="1" dirty="0" smtClean="0">
              <a:solidFill>
                <a:schemeClr val="bg1"/>
              </a:solidFill>
              <a:latin typeface="Ubisoft Sans" pitchFamily="50" charset="0"/>
              <a:cs typeface="Ubisoft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415725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lh3.googleusercontent.com/R1lIFaK0XRs7E7gzD5I0HJOvNXWVEUb1Rk8FYhxRKCJYJV3pIC44fa7o8s8_oLY83Mf3L1Z6y8DPf-db_f8e6yXUQa-PjwKW1uP_C8ZL-X-5-jlnDtnPPxBKTyjYkEdLRq_OmRySW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39824" cy="514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" y="-1662"/>
            <a:ext cx="9144000" cy="51435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fr-FR" dirty="0" smtClean="0"/>
          </a:p>
          <a:p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00934" y="267494"/>
            <a:ext cx="57112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800" b="1" dirty="0" smtClean="0">
                <a:solidFill>
                  <a:srgbClr val="FFFFFF"/>
                </a:solidFill>
                <a:latin typeface="Ubisoft Sans" panose="02000504030000020004" pitchFamily="50" charset="0"/>
              </a:rPr>
              <a:t>Path To </a:t>
            </a:r>
            <a:r>
              <a:rPr lang="fr-CA" sz="2800" b="1" dirty="0" err="1" smtClean="0">
                <a:solidFill>
                  <a:srgbClr val="FFFFFF"/>
                </a:solidFill>
                <a:latin typeface="Ubisoft Sans" panose="02000504030000020004" pitchFamily="50" charset="0"/>
              </a:rPr>
              <a:t>Resolution</a:t>
            </a:r>
            <a:endParaRPr lang="fr-CA" sz="2800" b="1" dirty="0">
              <a:latin typeface="Ubisoft Sans" panose="02000504030000020004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0934" y="980560"/>
            <a:ext cx="7789009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5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Propose </a:t>
            </a:r>
            <a:r>
              <a:rPr lang="en-US" sz="2500" b="1" dirty="0">
                <a:solidFill>
                  <a:schemeClr val="bg1"/>
                </a:solidFill>
                <a:latin typeface="Ubisoft Sans" panose="02000504030000020004" pitchFamily="50" charset="0"/>
              </a:rPr>
              <a:t>the top 1 fix from past patterns according to code-block similarity to a panel of </a:t>
            </a:r>
            <a:r>
              <a:rPr lang="en-US" sz="25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experts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5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  <a:latin typeface="Ubisoft Sans" panose="02000504030000020004" pitchFamily="50" charset="0"/>
              </a:rPr>
              <a:t>They accepted 66% of the fixes as being helpful in order to craft the actual </a:t>
            </a:r>
            <a:r>
              <a:rPr lang="en-US" sz="25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fix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5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  <a:latin typeface="Ubisoft Sans" panose="02000504030000020004" pitchFamily="50" charset="0"/>
              </a:rPr>
              <a:t>Gives confidence in the </a:t>
            </a:r>
            <a:r>
              <a:rPr lang="en-US" sz="25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prediction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5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  <a:latin typeface="Ubisoft Sans" panose="02000504030000020004" pitchFamily="50" charset="0"/>
              </a:rPr>
              <a:t>Actionable actions</a:t>
            </a:r>
          </a:p>
        </p:txBody>
      </p:sp>
      <p:pic>
        <p:nvPicPr>
          <p:cNvPr id="8" name="Image 9" descr="Ubisoft Stacked Logo_white_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r="13980" b="24853"/>
          <a:stretch/>
        </p:blipFill>
        <p:spPr>
          <a:xfrm>
            <a:off x="179512" y="4803998"/>
            <a:ext cx="225335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3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lh5.googleusercontent.com/4F8x2jrOEP4Xn4o3zeoeMPnHuTZqM157uwy96aZEw5uwDoioYothbKl1U5kVhjRSg7gcrUWBS2WiPkuJsoi4U3XNrClrZZ_7n04ZReelaUdD3JM6hvAB45dwz1KPn8PtrqzbyHCFkJ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" y="-1662"/>
            <a:ext cx="9144000" cy="51435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fr-FR" dirty="0" smtClean="0"/>
          </a:p>
          <a:p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00934" y="267494"/>
            <a:ext cx="57112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800" b="1" dirty="0" smtClean="0">
                <a:solidFill>
                  <a:srgbClr val="FFFFFF"/>
                </a:solidFill>
                <a:latin typeface="Ubisoft Sans" panose="02000504030000020004" pitchFamily="50" charset="0"/>
              </a:rPr>
              <a:t>Commit-Assistant Conclusion</a:t>
            </a:r>
            <a:endParaRPr lang="fr-CA" sz="2800" b="1" dirty="0">
              <a:latin typeface="Ubisoft Sans" panose="02000504030000020004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7709" y="1541684"/>
            <a:ext cx="778900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Ubisoft Sans" panose="02000504030000020004" pitchFamily="50" charset="0"/>
              </a:rPr>
              <a:t>Fault prevention with acceptable precision (79%) and recall (65%) that scale on ultra-large </a:t>
            </a:r>
            <a:r>
              <a:rPr lang="en-US" sz="2500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repositories</a:t>
            </a:r>
          </a:p>
          <a:p>
            <a:pPr fontAlgn="base"/>
            <a:endParaRPr lang="en-US" sz="2500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500" i="1" dirty="0">
                <a:solidFill>
                  <a:schemeClr val="bg1"/>
                </a:solidFill>
                <a:latin typeface="Ubisoft Sans" panose="02000504030000020004" pitchFamily="50" charset="0"/>
              </a:rPr>
              <a:t>~Valid</a:t>
            </a:r>
            <a:r>
              <a:rPr lang="en-US" sz="2500" dirty="0">
                <a:solidFill>
                  <a:schemeClr val="bg1"/>
                </a:solidFill>
                <a:latin typeface="Ubisoft Sans" panose="02000504030000020004" pitchFamily="50" charset="0"/>
              </a:rPr>
              <a:t> path to resolution (66</a:t>
            </a:r>
            <a:r>
              <a:rPr lang="en-US" sz="2500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%)</a:t>
            </a:r>
          </a:p>
          <a:p>
            <a:pPr fontAlgn="base"/>
            <a:endParaRPr lang="en-US" sz="2500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Ubisoft Sans" panose="02000504030000020004" pitchFamily="50" charset="0"/>
              </a:rPr>
              <a:t>We are currently working at deploying it to our teams</a:t>
            </a:r>
          </a:p>
        </p:txBody>
      </p:sp>
      <p:pic>
        <p:nvPicPr>
          <p:cNvPr id="9" name="Image 9" descr="Ubisoft Stacked Logo_white_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r="13980" b="24853"/>
          <a:stretch/>
        </p:blipFill>
        <p:spPr>
          <a:xfrm>
            <a:off x="179512" y="4803998"/>
            <a:ext cx="225335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9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82" y="-10237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" y="-1662"/>
            <a:ext cx="9144000" cy="51435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fr-FR" dirty="0" smtClean="0"/>
          </a:p>
          <a:p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00934" y="267494"/>
            <a:ext cx="68633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800" b="1" dirty="0" smtClean="0">
                <a:solidFill>
                  <a:srgbClr val="FFFFFF"/>
                </a:solidFill>
                <a:latin typeface="Ubisoft Sans" panose="02000504030000020004" pitchFamily="50" charset="0"/>
              </a:rPr>
              <a:t>(Not </a:t>
            </a:r>
            <a:r>
              <a:rPr lang="fr-CA" sz="2800" b="1" dirty="0" err="1" smtClean="0">
                <a:solidFill>
                  <a:srgbClr val="FFFFFF"/>
                </a:solidFill>
                <a:latin typeface="Ubisoft Sans" panose="02000504030000020004" pitchFamily="50" charset="0"/>
              </a:rPr>
              <a:t>so</a:t>
            </a:r>
            <a:r>
              <a:rPr lang="fr-CA" sz="2800" b="1" dirty="0" smtClean="0">
                <a:solidFill>
                  <a:srgbClr val="FFFFFF"/>
                </a:solidFill>
                <a:latin typeface="Ubisoft Sans" panose="02000504030000020004" pitchFamily="50" charset="0"/>
              </a:rPr>
              <a:t>) Fun </a:t>
            </a:r>
            <a:r>
              <a:rPr lang="fr-CA" sz="2800" b="1" dirty="0" err="1" smtClean="0">
                <a:solidFill>
                  <a:srgbClr val="FFFFFF"/>
                </a:solidFill>
                <a:latin typeface="Ubisoft Sans" panose="02000504030000020004" pitchFamily="50" charset="0"/>
              </a:rPr>
              <a:t>Facts</a:t>
            </a:r>
            <a:r>
              <a:rPr lang="fr-CA" sz="2800" b="1" dirty="0" smtClean="0">
                <a:solidFill>
                  <a:srgbClr val="FFFFFF"/>
                </a:solidFill>
                <a:latin typeface="Ubisoft Sans" panose="02000504030000020004" pitchFamily="50" charset="0"/>
              </a:rPr>
              <a:t> about ML at </a:t>
            </a:r>
            <a:r>
              <a:rPr lang="fr-CA" sz="2800" b="1" dirty="0" err="1" smtClean="0">
                <a:solidFill>
                  <a:srgbClr val="FFFFFF"/>
                </a:solidFill>
                <a:latin typeface="Ubisoft Sans" panose="02000504030000020004" pitchFamily="50" charset="0"/>
              </a:rPr>
              <a:t>Scale</a:t>
            </a:r>
            <a:endParaRPr lang="fr-CA" sz="2800" b="1" dirty="0">
              <a:latin typeface="Ubisoft Sans" panose="02000504030000020004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2631" y="1188866"/>
            <a:ext cx="7789009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500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Too … Much … Data … </a:t>
            </a:r>
          </a:p>
          <a:p>
            <a:pPr fontAlgn="base"/>
            <a:endParaRPr lang="en-US" sz="2500" dirty="0" smtClean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500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Classifier are nothing without recommender</a:t>
            </a:r>
          </a:p>
          <a:p>
            <a:pPr fontAlgn="base"/>
            <a:endParaRPr lang="en-US" sz="2500" dirty="0" smtClean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500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ML is hard … ML as a service for hundreds of thousands of requests a day is harder</a:t>
            </a:r>
          </a:p>
          <a:p>
            <a:pPr fontAlgn="base"/>
            <a:endParaRPr lang="en-US" sz="2500" dirty="0" smtClean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500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ML is (obviously) bound by data, what we produce is the limit</a:t>
            </a:r>
            <a:endParaRPr lang="en-US" sz="2500" dirty="0">
              <a:solidFill>
                <a:schemeClr val="bg1"/>
              </a:solidFill>
              <a:latin typeface="Ubisoft Sans" panose="02000504030000020004" pitchFamily="50" charset="0"/>
            </a:endParaRPr>
          </a:p>
        </p:txBody>
      </p:sp>
      <p:pic>
        <p:nvPicPr>
          <p:cNvPr id="10" name="Image 9" descr="Ubisoft Stacked Logo_white_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r="13980" b="24853"/>
          <a:stretch/>
        </p:blipFill>
        <p:spPr>
          <a:xfrm>
            <a:off x="179512" y="4803998"/>
            <a:ext cx="225335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7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82" y="-10237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" y="-1662"/>
            <a:ext cx="9144000" cy="51435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fr-FR" dirty="0" smtClean="0"/>
          </a:p>
          <a:p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00934" y="267494"/>
            <a:ext cx="80874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800" b="1" dirty="0" smtClean="0">
                <a:solidFill>
                  <a:srgbClr val="FFFFFF"/>
                </a:solidFill>
                <a:latin typeface="Ubisoft Sans" panose="02000504030000020004" pitchFamily="50" charset="0"/>
              </a:rPr>
              <a:t>(Not </a:t>
            </a:r>
            <a:r>
              <a:rPr lang="fr-CA" sz="2800" b="1" dirty="0" err="1" smtClean="0">
                <a:solidFill>
                  <a:srgbClr val="FFFFFF"/>
                </a:solidFill>
                <a:latin typeface="Ubisoft Sans" panose="02000504030000020004" pitchFamily="50" charset="0"/>
              </a:rPr>
              <a:t>so</a:t>
            </a:r>
            <a:r>
              <a:rPr lang="fr-CA" sz="2800" b="1" dirty="0" smtClean="0">
                <a:solidFill>
                  <a:srgbClr val="FFFFFF"/>
                </a:solidFill>
                <a:latin typeface="Ubisoft Sans" panose="02000504030000020004" pitchFamily="50" charset="0"/>
              </a:rPr>
              <a:t>) Fun </a:t>
            </a:r>
            <a:r>
              <a:rPr lang="fr-CA" sz="2800" b="1" dirty="0" err="1" smtClean="0">
                <a:solidFill>
                  <a:srgbClr val="FFFFFF"/>
                </a:solidFill>
                <a:latin typeface="Ubisoft Sans" panose="02000504030000020004" pitchFamily="50" charset="0"/>
              </a:rPr>
              <a:t>Facts</a:t>
            </a:r>
            <a:r>
              <a:rPr lang="fr-CA" sz="2800" b="1" dirty="0" smtClean="0">
                <a:solidFill>
                  <a:srgbClr val="FFFFFF"/>
                </a:solidFill>
                <a:latin typeface="Ubisoft Sans" panose="02000504030000020004" pitchFamily="50" charset="0"/>
              </a:rPr>
              <a:t> about ML at </a:t>
            </a:r>
            <a:r>
              <a:rPr lang="fr-CA" sz="2800" b="1" dirty="0" err="1" smtClean="0">
                <a:solidFill>
                  <a:srgbClr val="FFFFFF"/>
                </a:solidFill>
                <a:latin typeface="Ubisoft Sans" panose="02000504030000020004" pitchFamily="50" charset="0"/>
              </a:rPr>
              <a:t>Scale</a:t>
            </a:r>
            <a:r>
              <a:rPr lang="fr-CA" sz="2800" b="1" dirty="0" smtClean="0">
                <a:solidFill>
                  <a:srgbClr val="FFFFFF"/>
                </a:solidFill>
                <a:latin typeface="Ubisoft Sans" panose="02000504030000020004" pitchFamily="50" charset="0"/>
              </a:rPr>
              <a:t> </a:t>
            </a:r>
            <a:r>
              <a:rPr lang="fr-CA" sz="2800" b="1" dirty="0" err="1" smtClean="0">
                <a:solidFill>
                  <a:srgbClr val="FFFFFF"/>
                </a:solidFill>
                <a:latin typeface="Ubisoft Sans" panose="02000504030000020004" pitchFamily="50" charset="0"/>
              </a:rPr>
              <a:t>Cont’d</a:t>
            </a:r>
            <a:endParaRPr lang="fr-CA" sz="2800" b="1" dirty="0">
              <a:latin typeface="Ubisoft Sans" panose="02000504030000020004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3985" y="1393200"/>
            <a:ext cx="7789009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500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ML is (obviously) bound by data, what we produce is the limit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500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Every step along the way have value</a:t>
            </a:r>
            <a:endParaRPr lang="en-US" sz="2500" i="1" dirty="0" smtClean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pPr fontAlgn="base"/>
            <a:endParaRPr lang="en-US" sz="2500" dirty="0" smtClean="0">
              <a:solidFill>
                <a:schemeClr val="bg1"/>
              </a:solidFill>
              <a:latin typeface="Ubisoft Sans" panose="02000504030000020004" pitchFamily="50" charset="0"/>
            </a:endParaRPr>
          </a:p>
        </p:txBody>
      </p:sp>
      <p:pic>
        <p:nvPicPr>
          <p:cNvPr id="10" name="Image 9" descr="Ubisoft Stacked Logo_white_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r="13980" b="24853"/>
          <a:stretch/>
        </p:blipFill>
        <p:spPr>
          <a:xfrm>
            <a:off x="179512" y="4803998"/>
            <a:ext cx="225335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1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ZoneTexte 11"/>
          <p:cNvSpPr txBox="1"/>
          <p:nvPr/>
        </p:nvSpPr>
        <p:spPr>
          <a:xfrm>
            <a:off x="0" y="863590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isoft Sans" pitchFamily="50" charset="0"/>
                <a:cs typeface="Roboto Black"/>
              </a:rPr>
              <a:t>laforge.ubisoft.com</a:t>
            </a:r>
          </a:p>
          <a:p>
            <a:pPr algn="ctr"/>
            <a:r>
              <a:rPr lang="fr-FR" sz="72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isoft Sans" pitchFamily="50" charset="0"/>
                <a:cs typeface="Roboto Black"/>
              </a:rPr>
              <a:t>@</a:t>
            </a:r>
            <a:r>
              <a:rPr lang="fr-FR" sz="72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isoft Sans" pitchFamily="50" charset="0"/>
                <a:cs typeface="Roboto Black"/>
              </a:rPr>
              <a:t>mathieunls</a:t>
            </a:r>
            <a:endParaRPr lang="fr-FR" sz="72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isoft Sans" pitchFamily="50" charset="0"/>
              <a:cs typeface="Roboto Black"/>
            </a:endParaRPr>
          </a:p>
          <a:p>
            <a:pPr algn="ctr"/>
            <a:r>
              <a:rPr lang="fr-FR" sz="72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isoft Sans" pitchFamily="50" charset="0"/>
                <a:cs typeface="Roboto Black"/>
              </a:rPr>
              <a:t>@</a:t>
            </a:r>
            <a:r>
              <a:rPr lang="fr-FR" sz="72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isoft Sans" pitchFamily="50" charset="0"/>
                <a:cs typeface="Roboto Black"/>
              </a:rPr>
              <a:t>ubisoftmtl</a:t>
            </a:r>
            <a:endParaRPr lang="fr-FR" sz="72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isoft Sans" pitchFamily="50" charset="0"/>
              <a:cs typeface="Roboto Black"/>
            </a:endParaRPr>
          </a:p>
        </p:txBody>
      </p:sp>
    </p:spTree>
    <p:extLst>
      <p:ext uri="{BB962C8B-B14F-4D97-AF65-F5344CB8AC3E}">
        <p14:creationId xmlns:p14="http://schemas.microsoft.com/office/powerpoint/2010/main" val="283442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0" y="1779662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b="1" dirty="0" smtClean="0">
                <a:solidFill>
                  <a:srgbClr val="FFFFFF"/>
                </a:solidFill>
                <a:latin typeface="Ubisoft Sans" pitchFamily="50" charset="0"/>
                <a:cs typeface="Roboto Black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98380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0" y="-27735"/>
            <a:ext cx="9144000" cy="5171235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 6"/>
          <p:cNvSpPr/>
          <p:nvPr/>
        </p:nvSpPr>
        <p:spPr>
          <a:xfrm rot="18864207">
            <a:off x="2631551" y="563911"/>
            <a:ext cx="205678" cy="205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9" name="Picture 2" descr="WqSiSuG5Z58YcAsGHMu5iW-480-80.jpg (480×270)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 bwMode="auto">
          <a:xfrm>
            <a:off x="735888" y="1695856"/>
            <a:ext cx="609600" cy="6096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8" r="21938"/>
          <a:stretch/>
        </p:blipFill>
        <p:spPr>
          <a:xfrm>
            <a:off x="760374" y="361137"/>
            <a:ext cx="611226" cy="611226"/>
          </a:xfrm>
          <a:prstGeom prst="ellipse">
            <a:avLst/>
          </a:prstGeom>
        </p:spPr>
      </p:pic>
      <p:pic>
        <p:nvPicPr>
          <p:cNvPr id="12" name="Picture 57" descr="http://s.pro-gmedia.com/videogamer/media/images/pub/large/watch_dogs_gta_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48" t="19569" r="22291" b="54570"/>
          <a:stretch/>
        </p:blipFill>
        <p:spPr bwMode="auto">
          <a:xfrm>
            <a:off x="745134" y="3028950"/>
            <a:ext cx="609600" cy="6096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>
            <a:stCxn id="11" idx="6"/>
          </p:cNvCxnSpPr>
          <p:nvPr/>
        </p:nvCxnSpPr>
        <p:spPr>
          <a:xfrm>
            <a:off x="1371600" y="666750"/>
            <a:ext cx="6283739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 rot="18864207">
            <a:off x="1955330" y="563911"/>
            <a:ext cx="205678" cy="205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Rectangle 14"/>
          <p:cNvSpPr/>
          <p:nvPr/>
        </p:nvSpPr>
        <p:spPr>
          <a:xfrm rot="18864207">
            <a:off x="2631551" y="561556"/>
            <a:ext cx="205678" cy="2056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Rectangle 15"/>
          <p:cNvSpPr/>
          <p:nvPr/>
        </p:nvSpPr>
        <p:spPr>
          <a:xfrm rot="18864207">
            <a:off x="3543981" y="577851"/>
            <a:ext cx="205678" cy="20567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Rectangle 17"/>
          <p:cNvSpPr/>
          <p:nvPr/>
        </p:nvSpPr>
        <p:spPr>
          <a:xfrm rot="18864207">
            <a:off x="4619744" y="586150"/>
            <a:ext cx="205678" cy="2056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/>
          <p:cNvSpPr/>
          <p:nvPr/>
        </p:nvSpPr>
        <p:spPr>
          <a:xfrm rot="18864207">
            <a:off x="5686527" y="587983"/>
            <a:ext cx="205678" cy="20567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ectangle 19"/>
          <p:cNvSpPr/>
          <p:nvPr/>
        </p:nvSpPr>
        <p:spPr>
          <a:xfrm rot="18864207">
            <a:off x="6890474" y="574040"/>
            <a:ext cx="205678" cy="2056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3639634" y="192882"/>
            <a:ext cx="0" cy="32147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734391" y="192882"/>
            <a:ext cx="905245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12"/>
          <p:cNvSpPr>
            <a:spLocks noEditPoints="1"/>
          </p:cNvSpPr>
          <p:nvPr/>
        </p:nvSpPr>
        <p:spPr bwMode="auto">
          <a:xfrm>
            <a:off x="3833246" y="117943"/>
            <a:ext cx="453357" cy="379307"/>
          </a:xfrm>
          <a:custGeom>
            <a:avLst/>
            <a:gdLst>
              <a:gd name="T0" fmla="*/ 469 w 600"/>
              <a:gd name="T1" fmla="*/ 302 h 502"/>
              <a:gd name="T2" fmla="*/ 560 w 600"/>
              <a:gd name="T3" fmla="*/ 280 h 502"/>
              <a:gd name="T4" fmla="*/ 477 w 600"/>
              <a:gd name="T5" fmla="*/ 242 h 502"/>
              <a:gd name="T6" fmla="*/ 600 w 600"/>
              <a:gd name="T7" fmla="*/ 173 h 502"/>
              <a:gd name="T8" fmla="*/ 454 w 600"/>
              <a:gd name="T9" fmla="*/ 185 h 502"/>
              <a:gd name="T10" fmla="*/ 495 w 600"/>
              <a:gd name="T11" fmla="*/ 115 h 502"/>
              <a:gd name="T12" fmla="*/ 405 w 600"/>
              <a:gd name="T13" fmla="*/ 141 h 502"/>
              <a:gd name="T14" fmla="*/ 416 w 600"/>
              <a:gd name="T15" fmla="*/ 0 h 502"/>
              <a:gd name="T16" fmla="*/ 338 w 600"/>
              <a:gd name="T17" fmla="*/ 116 h 502"/>
              <a:gd name="T18" fmla="*/ 291 w 600"/>
              <a:gd name="T19" fmla="*/ 31 h 502"/>
              <a:gd name="T20" fmla="*/ 265 w 600"/>
              <a:gd name="T21" fmla="*/ 116 h 502"/>
              <a:gd name="T22" fmla="*/ 184 w 600"/>
              <a:gd name="T23" fmla="*/ 26 h 502"/>
              <a:gd name="T24" fmla="*/ 198 w 600"/>
              <a:gd name="T25" fmla="*/ 141 h 502"/>
              <a:gd name="T26" fmla="*/ 108 w 600"/>
              <a:gd name="T27" fmla="*/ 115 h 502"/>
              <a:gd name="T28" fmla="*/ 149 w 600"/>
              <a:gd name="T29" fmla="*/ 185 h 502"/>
              <a:gd name="T30" fmla="*/ 0 w 600"/>
              <a:gd name="T31" fmla="*/ 182 h 502"/>
              <a:gd name="T32" fmla="*/ 127 w 600"/>
              <a:gd name="T33" fmla="*/ 242 h 502"/>
              <a:gd name="T34" fmla="*/ 46 w 600"/>
              <a:gd name="T35" fmla="*/ 289 h 502"/>
              <a:gd name="T36" fmla="*/ 134 w 600"/>
              <a:gd name="T37" fmla="*/ 302 h 502"/>
              <a:gd name="T38" fmla="*/ 63 w 600"/>
              <a:gd name="T39" fmla="*/ 405 h 502"/>
              <a:gd name="T40" fmla="*/ 171 w 600"/>
              <a:gd name="T41" fmla="*/ 354 h 502"/>
              <a:gd name="T42" fmla="*/ 149 w 600"/>
              <a:gd name="T43" fmla="*/ 430 h 502"/>
              <a:gd name="T44" fmla="*/ 230 w 600"/>
              <a:gd name="T45" fmla="*/ 390 h 502"/>
              <a:gd name="T46" fmla="*/ 247 w 600"/>
              <a:gd name="T47" fmla="*/ 502 h 502"/>
              <a:gd name="T48" fmla="*/ 302 w 600"/>
              <a:gd name="T49" fmla="*/ 402 h 502"/>
              <a:gd name="T50" fmla="*/ 374 w 600"/>
              <a:gd name="T51" fmla="*/ 493 h 502"/>
              <a:gd name="T52" fmla="*/ 373 w 600"/>
              <a:gd name="T53" fmla="*/ 390 h 502"/>
              <a:gd name="T54" fmla="*/ 454 w 600"/>
              <a:gd name="T55" fmla="*/ 430 h 502"/>
              <a:gd name="T56" fmla="*/ 432 w 600"/>
              <a:gd name="T57" fmla="*/ 354 h 502"/>
              <a:gd name="T58" fmla="*/ 572 w 600"/>
              <a:gd name="T59" fmla="*/ 379 h 502"/>
              <a:gd name="T60" fmla="*/ 469 w 600"/>
              <a:gd name="T61" fmla="*/ 302 h 502"/>
              <a:gd name="T62" fmla="*/ 225 w 600"/>
              <a:gd name="T63" fmla="*/ 196 h 502"/>
              <a:gd name="T64" fmla="*/ 247 w 600"/>
              <a:gd name="T65" fmla="*/ 194 h 502"/>
              <a:gd name="T66" fmla="*/ 255 w 600"/>
              <a:gd name="T67" fmla="*/ 311 h 502"/>
              <a:gd name="T68" fmla="*/ 238 w 600"/>
              <a:gd name="T69" fmla="*/ 313 h 502"/>
              <a:gd name="T70" fmla="*/ 225 w 600"/>
              <a:gd name="T71" fmla="*/ 196 h 502"/>
              <a:gd name="T72" fmla="*/ 239 w 600"/>
              <a:gd name="T73" fmla="*/ 348 h 502"/>
              <a:gd name="T74" fmla="*/ 237 w 600"/>
              <a:gd name="T75" fmla="*/ 327 h 502"/>
              <a:gd name="T76" fmla="*/ 259 w 600"/>
              <a:gd name="T77" fmla="*/ 325 h 502"/>
              <a:gd name="T78" fmla="*/ 261 w 600"/>
              <a:gd name="T79" fmla="*/ 346 h 502"/>
              <a:gd name="T80" fmla="*/ 239 w 600"/>
              <a:gd name="T81" fmla="*/ 348 h 502"/>
              <a:gd name="T82" fmla="*/ 313 w 600"/>
              <a:gd name="T83" fmla="*/ 371 h 502"/>
              <a:gd name="T84" fmla="*/ 281 w 600"/>
              <a:gd name="T85" fmla="*/ 371 h 502"/>
              <a:gd name="T86" fmla="*/ 281 w 600"/>
              <a:gd name="T87" fmla="*/ 342 h 502"/>
              <a:gd name="T88" fmla="*/ 313 w 600"/>
              <a:gd name="T89" fmla="*/ 342 h 502"/>
              <a:gd name="T90" fmla="*/ 313 w 600"/>
              <a:gd name="T91" fmla="*/ 371 h 502"/>
              <a:gd name="T92" fmla="*/ 309 w 600"/>
              <a:gd name="T93" fmla="*/ 323 h 502"/>
              <a:gd name="T94" fmla="*/ 285 w 600"/>
              <a:gd name="T95" fmla="*/ 323 h 502"/>
              <a:gd name="T96" fmla="*/ 281 w 600"/>
              <a:gd name="T97" fmla="*/ 159 h 502"/>
              <a:gd name="T98" fmla="*/ 313 w 600"/>
              <a:gd name="T99" fmla="*/ 158 h 502"/>
              <a:gd name="T100" fmla="*/ 309 w 600"/>
              <a:gd name="T101" fmla="*/ 323 h 502"/>
              <a:gd name="T102" fmla="*/ 354 w 600"/>
              <a:gd name="T103" fmla="*/ 337 h 502"/>
              <a:gd name="T104" fmla="*/ 331 w 600"/>
              <a:gd name="T105" fmla="*/ 336 h 502"/>
              <a:gd name="T106" fmla="*/ 333 w 600"/>
              <a:gd name="T107" fmla="*/ 315 h 502"/>
              <a:gd name="T108" fmla="*/ 355 w 600"/>
              <a:gd name="T109" fmla="*/ 317 h 502"/>
              <a:gd name="T110" fmla="*/ 354 w 600"/>
              <a:gd name="T111" fmla="*/ 337 h 502"/>
              <a:gd name="T112" fmla="*/ 354 w 600"/>
              <a:gd name="T113" fmla="*/ 303 h 502"/>
              <a:gd name="T114" fmla="*/ 337 w 600"/>
              <a:gd name="T115" fmla="*/ 301 h 502"/>
              <a:gd name="T116" fmla="*/ 345 w 600"/>
              <a:gd name="T117" fmla="*/ 184 h 502"/>
              <a:gd name="T118" fmla="*/ 367 w 600"/>
              <a:gd name="T119" fmla="*/ 186 h 502"/>
              <a:gd name="T120" fmla="*/ 354 w 600"/>
              <a:gd name="T121" fmla="*/ 303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0" h="502">
                <a:moveTo>
                  <a:pt x="469" y="302"/>
                </a:moveTo>
                <a:lnTo>
                  <a:pt x="560" y="280"/>
                </a:lnTo>
                <a:lnTo>
                  <a:pt x="477" y="242"/>
                </a:lnTo>
                <a:lnTo>
                  <a:pt x="600" y="173"/>
                </a:lnTo>
                <a:lnTo>
                  <a:pt x="454" y="185"/>
                </a:lnTo>
                <a:lnTo>
                  <a:pt x="495" y="115"/>
                </a:lnTo>
                <a:lnTo>
                  <a:pt x="405" y="141"/>
                </a:lnTo>
                <a:lnTo>
                  <a:pt x="416" y="0"/>
                </a:lnTo>
                <a:lnTo>
                  <a:pt x="338" y="116"/>
                </a:lnTo>
                <a:lnTo>
                  <a:pt x="291" y="31"/>
                </a:lnTo>
                <a:lnTo>
                  <a:pt x="265" y="116"/>
                </a:lnTo>
                <a:lnTo>
                  <a:pt x="184" y="26"/>
                </a:lnTo>
                <a:lnTo>
                  <a:pt x="198" y="141"/>
                </a:lnTo>
                <a:lnTo>
                  <a:pt x="108" y="115"/>
                </a:lnTo>
                <a:lnTo>
                  <a:pt x="149" y="185"/>
                </a:lnTo>
                <a:lnTo>
                  <a:pt x="0" y="182"/>
                </a:lnTo>
                <a:lnTo>
                  <a:pt x="127" y="242"/>
                </a:lnTo>
                <a:lnTo>
                  <a:pt x="46" y="289"/>
                </a:lnTo>
                <a:lnTo>
                  <a:pt x="134" y="302"/>
                </a:lnTo>
                <a:lnTo>
                  <a:pt x="63" y="405"/>
                </a:lnTo>
                <a:lnTo>
                  <a:pt x="171" y="354"/>
                </a:lnTo>
                <a:lnTo>
                  <a:pt x="149" y="430"/>
                </a:lnTo>
                <a:lnTo>
                  <a:pt x="230" y="390"/>
                </a:lnTo>
                <a:lnTo>
                  <a:pt x="247" y="502"/>
                </a:lnTo>
                <a:lnTo>
                  <a:pt x="302" y="402"/>
                </a:lnTo>
                <a:lnTo>
                  <a:pt x="374" y="493"/>
                </a:lnTo>
                <a:lnTo>
                  <a:pt x="373" y="390"/>
                </a:lnTo>
                <a:lnTo>
                  <a:pt x="454" y="430"/>
                </a:lnTo>
                <a:lnTo>
                  <a:pt x="432" y="354"/>
                </a:lnTo>
                <a:lnTo>
                  <a:pt x="572" y="379"/>
                </a:lnTo>
                <a:lnTo>
                  <a:pt x="469" y="302"/>
                </a:lnTo>
                <a:close/>
                <a:moveTo>
                  <a:pt x="225" y="196"/>
                </a:moveTo>
                <a:lnTo>
                  <a:pt x="247" y="194"/>
                </a:lnTo>
                <a:lnTo>
                  <a:pt x="255" y="311"/>
                </a:lnTo>
                <a:lnTo>
                  <a:pt x="238" y="313"/>
                </a:lnTo>
                <a:lnTo>
                  <a:pt x="225" y="196"/>
                </a:lnTo>
                <a:close/>
                <a:moveTo>
                  <a:pt x="239" y="348"/>
                </a:moveTo>
                <a:lnTo>
                  <a:pt x="237" y="327"/>
                </a:lnTo>
                <a:lnTo>
                  <a:pt x="259" y="325"/>
                </a:lnTo>
                <a:lnTo>
                  <a:pt x="261" y="346"/>
                </a:lnTo>
                <a:lnTo>
                  <a:pt x="239" y="348"/>
                </a:lnTo>
                <a:close/>
                <a:moveTo>
                  <a:pt x="313" y="371"/>
                </a:moveTo>
                <a:lnTo>
                  <a:pt x="281" y="371"/>
                </a:lnTo>
                <a:lnTo>
                  <a:pt x="281" y="342"/>
                </a:lnTo>
                <a:lnTo>
                  <a:pt x="313" y="342"/>
                </a:lnTo>
                <a:lnTo>
                  <a:pt x="313" y="371"/>
                </a:lnTo>
                <a:close/>
                <a:moveTo>
                  <a:pt x="309" y="323"/>
                </a:moveTo>
                <a:lnTo>
                  <a:pt x="285" y="323"/>
                </a:lnTo>
                <a:lnTo>
                  <a:pt x="281" y="159"/>
                </a:lnTo>
                <a:lnTo>
                  <a:pt x="313" y="158"/>
                </a:lnTo>
                <a:lnTo>
                  <a:pt x="309" y="323"/>
                </a:lnTo>
                <a:close/>
                <a:moveTo>
                  <a:pt x="354" y="337"/>
                </a:moveTo>
                <a:lnTo>
                  <a:pt x="331" y="336"/>
                </a:lnTo>
                <a:lnTo>
                  <a:pt x="333" y="315"/>
                </a:lnTo>
                <a:lnTo>
                  <a:pt x="355" y="317"/>
                </a:lnTo>
                <a:lnTo>
                  <a:pt x="354" y="337"/>
                </a:lnTo>
                <a:close/>
                <a:moveTo>
                  <a:pt x="354" y="303"/>
                </a:moveTo>
                <a:lnTo>
                  <a:pt x="337" y="301"/>
                </a:lnTo>
                <a:lnTo>
                  <a:pt x="345" y="184"/>
                </a:lnTo>
                <a:lnTo>
                  <a:pt x="367" y="186"/>
                </a:lnTo>
                <a:lnTo>
                  <a:pt x="354" y="303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24" name="Freeform 12"/>
          <p:cNvSpPr>
            <a:spLocks noEditPoints="1"/>
          </p:cNvSpPr>
          <p:nvPr/>
        </p:nvSpPr>
        <p:spPr bwMode="auto">
          <a:xfrm>
            <a:off x="5927175" y="142014"/>
            <a:ext cx="453357" cy="379307"/>
          </a:xfrm>
          <a:custGeom>
            <a:avLst/>
            <a:gdLst>
              <a:gd name="T0" fmla="*/ 469 w 600"/>
              <a:gd name="T1" fmla="*/ 302 h 502"/>
              <a:gd name="T2" fmla="*/ 560 w 600"/>
              <a:gd name="T3" fmla="*/ 280 h 502"/>
              <a:gd name="T4" fmla="*/ 477 w 600"/>
              <a:gd name="T5" fmla="*/ 242 h 502"/>
              <a:gd name="T6" fmla="*/ 600 w 600"/>
              <a:gd name="T7" fmla="*/ 173 h 502"/>
              <a:gd name="T8" fmla="*/ 454 w 600"/>
              <a:gd name="T9" fmla="*/ 185 h 502"/>
              <a:gd name="T10" fmla="*/ 495 w 600"/>
              <a:gd name="T11" fmla="*/ 115 h 502"/>
              <a:gd name="T12" fmla="*/ 405 w 600"/>
              <a:gd name="T13" fmla="*/ 141 h 502"/>
              <a:gd name="T14" fmla="*/ 416 w 600"/>
              <a:gd name="T15" fmla="*/ 0 h 502"/>
              <a:gd name="T16" fmla="*/ 338 w 600"/>
              <a:gd name="T17" fmla="*/ 116 h 502"/>
              <a:gd name="T18" fmla="*/ 291 w 600"/>
              <a:gd name="T19" fmla="*/ 31 h 502"/>
              <a:gd name="T20" fmla="*/ 265 w 600"/>
              <a:gd name="T21" fmla="*/ 116 h 502"/>
              <a:gd name="T22" fmla="*/ 184 w 600"/>
              <a:gd name="T23" fmla="*/ 26 h 502"/>
              <a:gd name="T24" fmla="*/ 198 w 600"/>
              <a:gd name="T25" fmla="*/ 141 h 502"/>
              <a:gd name="T26" fmla="*/ 108 w 600"/>
              <a:gd name="T27" fmla="*/ 115 h 502"/>
              <a:gd name="T28" fmla="*/ 149 w 600"/>
              <a:gd name="T29" fmla="*/ 185 h 502"/>
              <a:gd name="T30" fmla="*/ 0 w 600"/>
              <a:gd name="T31" fmla="*/ 182 h 502"/>
              <a:gd name="T32" fmla="*/ 127 w 600"/>
              <a:gd name="T33" fmla="*/ 242 h 502"/>
              <a:gd name="T34" fmla="*/ 46 w 600"/>
              <a:gd name="T35" fmla="*/ 289 h 502"/>
              <a:gd name="T36" fmla="*/ 134 w 600"/>
              <a:gd name="T37" fmla="*/ 302 h 502"/>
              <a:gd name="T38" fmla="*/ 63 w 600"/>
              <a:gd name="T39" fmla="*/ 405 h 502"/>
              <a:gd name="T40" fmla="*/ 171 w 600"/>
              <a:gd name="T41" fmla="*/ 354 h 502"/>
              <a:gd name="T42" fmla="*/ 149 w 600"/>
              <a:gd name="T43" fmla="*/ 430 h 502"/>
              <a:gd name="T44" fmla="*/ 230 w 600"/>
              <a:gd name="T45" fmla="*/ 390 h 502"/>
              <a:gd name="T46" fmla="*/ 247 w 600"/>
              <a:gd name="T47" fmla="*/ 502 h 502"/>
              <a:gd name="T48" fmla="*/ 302 w 600"/>
              <a:gd name="T49" fmla="*/ 402 h 502"/>
              <a:gd name="T50" fmla="*/ 374 w 600"/>
              <a:gd name="T51" fmla="*/ 493 h 502"/>
              <a:gd name="T52" fmla="*/ 373 w 600"/>
              <a:gd name="T53" fmla="*/ 390 h 502"/>
              <a:gd name="T54" fmla="*/ 454 w 600"/>
              <a:gd name="T55" fmla="*/ 430 h 502"/>
              <a:gd name="T56" fmla="*/ 432 w 600"/>
              <a:gd name="T57" fmla="*/ 354 h 502"/>
              <a:gd name="T58" fmla="*/ 572 w 600"/>
              <a:gd name="T59" fmla="*/ 379 h 502"/>
              <a:gd name="T60" fmla="*/ 469 w 600"/>
              <a:gd name="T61" fmla="*/ 302 h 502"/>
              <a:gd name="T62" fmla="*/ 225 w 600"/>
              <a:gd name="T63" fmla="*/ 196 h 502"/>
              <a:gd name="T64" fmla="*/ 247 w 600"/>
              <a:gd name="T65" fmla="*/ 194 h 502"/>
              <a:gd name="T66" fmla="*/ 255 w 600"/>
              <a:gd name="T67" fmla="*/ 311 h 502"/>
              <a:gd name="T68" fmla="*/ 238 w 600"/>
              <a:gd name="T69" fmla="*/ 313 h 502"/>
              <a:gd name="T70" fmla="*/ 225 w 600"/>
              <a:gd name="T71" fmla="*/ 196 h 502"/>
              <a:gd name="T72" fmla="*/ 239 w 600"/>
              <a:gd name="T73" fmla="*/ 348 h 502"/>
              <a:gd name="T74" fmla="*/ 237 w 600"/>
              <a:gd name="T75" fmla="*/ 327 h 502"/>
              <a:gd name="T76" fmla="*/ 259 w 600"/>
              <a:gd name="T77" fmla="*/ 325 h 502"/>
              <a:gd name="T78" fmla="*/ 261 w 600"/>
              <a:gd name="T79" fmla="*/ 346 h 502"/>
              <a:gd name="T80" fmla="*/ 239 w 600"/>
              <a:gd name="T81" fmla="*/ 348 h 502"/>
              <a:gd name="T82" fmla="*/ 313 w 600"/>
              <a:gd name="T83" fmla="*/ 371 h 502"/>
              <a:gd name="T84" fmla="*/ 281 w 600"/>
              <a:gd name="T85" fmla="*/ 371 h 502"/>
              <a:gd name="T86" fmla="*/ 281 w 600"/>
              <a:gd name="T87" fmla="*/ 342 h 502"/>
              <a:gd name="T88" fmla="*/ 313 w 600"/>
              <a:gd name="T89" fmla="*/ 342 h 502"/>
              <a:gd name="T90" fmla="*/ 313 w 600"/>
              <a:gd name="T91" fmla="*/ 371 h 502"/>
              <a:gd name="T92" fmla="*/ 309 w 600"/>
              <a:gd name="T93" fmla="*/ 323 h 502"/>
              <a:gd name="T94" fmla="*/ 285 w 600"/>
              <a:gd name="T95" fmla="*/ 323 h 502"/>
              <a:gd name="T96" fmla="*/ 281 w 600"/>
              <a:gd name="T97" fmla="*/ 159 h 502"/>
              <a:gd name="T98" fmla="*/ 313 w 600"/>
              <a:gd name="T99" fmla="*/ 158 h 502"/>
              <a:gd name="T100" fmla="*/ 309 w 600"/>
              <a:gd name="T101" fmla="*/ 323 h 502"/>
              <a:gd name="T102" fmla="*/ 354 w 600"/>
              <a:gd name="T103" fmla="*/ 337 h 502"/>
              <a:gd name="T104" fmla="*/ 331 w 600"/>
              <a:gd name="T105" fmla="*/ 336 h 502"/>
              <a:gd name="T106" fmla="*/ 333 w 600"/>
              <a:gd name="T107" fmla="*/ 315 h 502"/>
              <a:gd name="T108" fmla="*/ 355 w 600"/>
              <a:gd name="T109" fmla="*/ 317 h 502"/>
              <a:gd name="T110" fmla="*/ 354 w 600"/>
              <a:gd name="T111" fmla="*/ 337 h 502"/>
              <a:gd name="T112" fmla="*/ 354 w 600"/>
              <a:gd name="T113" fmla="*/ 303 h 502"/>
              <a:gd name="T114" fmla="*/ 337 w 600"/>
              <a:gd name="T115" fmla="*/ 301 h 502"/>
              <a:gd name="T116" fmla="*/ 345 w 600"/>
              <a:gd name="T117" fmla="*/ 184 h 502"/>
              <a:gd name="T118" fmla="*/ 367 w 600"/>
              <a:gd name="T119" fmla="*/ 186 h 502"/>
              <a:gd name="T120" fmla="*/ 354 w 600"/>
              <a:gd name="T121" fmla="*/ 303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0" h="502">
                <a:moveTo>
                  <a:pt x="469" y="302"/>
                </a:moveTo>
                <a:lnTo>
                  <a:pt x="560" y="280"/>
                </a:lnTo>
                <a:lnTo>
                  <a:pt x="477" y="242"/>
                </a:lnTo>
                <a:lnTo>
                  <a:pt x="600" y="173"/>
                </a:lnTo>
                <a:lnTo>
                  <a:pt x="454" y="185"/>
                </a:lnTo>
                <a:lnTo>
                  <a:pt x="495" y="115"/>
                </a:lnTo>
                <a:lnTo>
                  <a:pt x="405" y="141"/>
                </a:lnTo>
                <a:lnTo>
                  <a:pt x="416" y="0"/>
                </a:lnTo>
                <a:lnTo>
                  <a:pt x="338" y="116"/>
                </a:lnTo>
                <a:lnTo>
                  <a:pt x="291" y="31"/>
                </a:lnTo>
                <a:lnTo>
                  <a:pt x="265" y="116"/>
                </a:lnTo>
                <a:lnTo>
                  <a:pt x="184" y="26"/>
                </a:lnTo>
                <a:lnTo>
                  <a:pt x="198" y="141"/>
                </a:lnTo>
                <a:lnTo>
                  <a:pt x="108" y="115"/>
                </a:lnTo>
                <a:lnTo>
                  <a:pt x="149" y="185"/>
                </a:lnTo>
                <a:lnTo>
                  <a:pt x="0" y="182"/>
                </a:lnTo>
                <a:lnTo>
                  <a:pt x="127" y="242"/>
                </a:lnTo>
                <a:lnTo>
                  <a:pt x="46" y="289"/>
                </a:lnTo>
                <a:lnTo>
                  <a:pt x="134" y="302"/>
                </a:lnTo>
                <a:lnTo>
                  <a:pt x="63" y="405"/>
                </a:lnTo>
                <a:lnTo>
                  <a:pt x="171" y="354"/>
                </a:lnTo>
                <a:lnTo>
                  <a:pt x="149" y="430"/>
                </a:lnTo>
                <a:lnTo>
                  <a:pt x="230" y="390"/>
                </a:lnTo>
                <a:lnTo>
                  <a:pt x="247" y="502"/>
                </a:lnTo>
                <a:lnTo>
                  <a:pt x="302" y="402"/>
                </a:lnTo>
                <a:lnTo>
                  <a:pt x="374" y="493"/>
                </a:lnTo>
                <a:lnTo>
                  <a:pt x="373" y="390"/>
                </a:lnTo>
                <a:lnTo>
                  <a:pt x="454" y="430"/>
                </a:lnTo>
                <a:lnTo>
                  <a:pt x="432" y="354"/>
                </a:lnTo>
                <a:lnTo>
                  <a:pt x="572" y="379"/>
                </a:lnTo>
                <a:lnTo>
                  <a:pt x="469" y="302"/>
                </a:lnTo>
                <a:close/>
                <a:moveTo>
                  <a:pt x="225" y="196"/>
                </a:moveTo>
                <a:lnTo>
                  <a:pt x="247" y="194"/>
                </a:lnTo>
                <a:lnTo>
                  <a:pt x="255" y="311"/>
                </a:lnTo>
                <a:lnTo>
                  <a:pt x="238" y="313"/>
                </a:lnTo>
                <a:lnTo>
                  <a:pt x="225" y="196"/>
                </a:lnTo>
                <a:close/>
                <a:moveTo>
                  <a:pt x="239" y="348"/>
                </a:moveTo>
                <a:lnTo>
                  <a:pt x="237" y="327"/>
                </a:lnTo>
                <a:lnTo>
                  <a:pt x="259" y="325"/>
                </a:lnTo>
                <a:lnTo>
                  <a:pt x="261" y="346"/>
                </a:lnTo>
                <a:lnTo>
                  <a:pt x="239" y="348"/>
                </a:lnTo>
                <a:close/>
                <a:moveTo>
                  <a:pt x="313" y="371"/>
                </a:moveTo>
                <a:lnTo>
                  <a:pt x="281" y="371"/>
                </a:lnTo>
                <a:lnTo>
                  <a:pt x="281" y="342"/>
                </a:lnTo>
                <a:lnTo>
                  <a:pt x="313" y="342"/>
                </a:lnTo>
                <a:lnTo>
                  <a:pt x="313" y="371"/>
                </a:lnTo>
                <a:close/>
                <a:moveTo>
                  <a:pt x="309" y="323"/>
                </a:moveTo>
                <a:lnTo>
                  <a:pt x="285" y="323"/>
                </a:lnTo>
                <a:lnTo>
                  <a:pt x="281" y="159"/>
                </a:lnTo>
                <a:lnTo>
                  <a:pt x="313" y="158"/>
                </a:lnTo>
                <a:lnTo>
                  <a:pt x="309" y="323"/>
                </a:lnTo>
                <a:close/>
                <a:moveTo>
                  <a:pt x="354" y="337"/>
                </a:moveTo>
                <a:lnTo>
                  <a:pt x="331" y="336"/>
                </a:lnTo>
                <a:lnTo>
                  <a:pt x="333" y="315"/>
                </a:lnTo>
                <a:lnTo>
                  <a:pt x="355" y="317"/>
                </a:lnTo>
                <a:lnTo>
                  <a:pt x="354" y="337"/>
                </a:lnTo>
                <a:close/>
                <a:moveTo>
                  <a:pt x="354" y="303"/>
                </a:moveTo>
                <a:lnTo>
                  <a:pt x="337" y="301"/>
                </a:lnTo>
                <a:lnTo>
                  <a:pt x="345" y="184"/>
                </a:lnTo>
                <a:lnTo>
                  <a:pt x="367" y="186"/>
                </a:lnTo>
                <a:lnTo>
                  <a:pt x="354" y="303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cxnSp>
        <p:nvCxnSpPr>
          <p:cNvPr id="25" name="Straight Arrow Connector 24"/>
          <p:cNvCxnSpPr>
            <a:stCxn id="16" idx="3"/>
            <a:endCxn id="23" idx="21"/>
          </p:cNvCxnSpPr>
          <p:nvPr/>
        </p:nvCxnSpPr>
        <p:spPr>
          <a:xfrm flipV="1">
            <a:off x="3718777" y="442847"/>
            <a:ext cx="227053" cy="16437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3"/>
            <a:endCxn id="24" idx="21"/>
          </p:cNvCxnSpPr>
          <p:nvPr/>
        </p:nvCxnSpPr>
        <p:spPr>
          <a:xfrm flipV="1">
            <a:off x="5861323" y="466918"/>
            <a:ext cx="178436" cy="15043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734391" y="192882"/>
            <a:ext cx="0" cy="30436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793856" y="837580"/>
            <a:ext cx="0" cy="32147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4722582" y="1159050"/>
            <a:ext cx="107127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4722583" y="848357"/>
            <a:ext cx="1" cy="31069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350054" y="1985882"/>
            <a:ext cx="6283739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 rot="18864207">
            <a:off x="1933784" y="1883043"/>
            <a:ext cx="205678" cy="205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3" name="Rectangle 32"/>
          <p:cNvSpPr/>
          <p:nvPr/>
        </p:nvSpPr>
        <p:spPr>
          <a:xfrm rot="18864207">
            <a:off x="2620352" y="1890014"/>
            <a:ext cx="205678" cy="2056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4" name="Rectangle 33"/>
          <p:cNvSpPr/>
          <p:nvPr/>
        </p:nvSpPr>
        <p:spPr>
          <a:xfrm rot="18864207">
            <a:off x="3522435" y="1896983"/>
            <a:ext cx="205678" cy="20567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5" name="Rectangle 34"/>
          <p:cNvSpPr/>
          <p:nvPr/>
        </p:nvSpPr>
        <p:spPr>
          <a:xfrm rot="18864207">
            <a:off x="4593708" y="1903953"/>
            <a:ext cx="205678" cy="2056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6" name="Rectangle 35"/>
          <p:cNvSpPr/>
          <p:nvPr/>
        </p:nvSpPr>
        <p:spPr>
          <a:xfrm rot="18864207">
            <a:off x="5664981" y="1907115"/>
            <a:ext cx="205678" cy="20567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7" name="Rectangle 36"/>
          <p:cNvSpPr/>
          <p:nvPr/>
        </p:nvSpPr>
        <p:spPr>
          <a:xfrm rot="18864207">
            <a:off x="6892764" y="1893172"/>
            <a:ext cx="205678" cy="2056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3618088" y="1512014"/>
            <a:ext cx="0" cy="32147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712845" y="1512014"/>
            <a:ext cx="905245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12"/>
          <p:cNvSpPr>
            <a:spLocks noEditPoints="1"/>
          </p:cNvSpPr>
          <p:nvPr/>
        </p:nvSpPr>
        <p:spPr bwMode="auto">
          <a:xfrm>
            <a:off x="3811700" y="1437075"/>
            <a:ext cx="453357" cy="379307"/>
          </a:xfrm>
          <a:custGeom>
            <a:avLst/>
            <a:gdLst>
              <a:gd name="T0" fmla="*/ 469 w 600"/>
              <a:gd name="T1" fmla="*/ 302 h 502"/>
              <a:gd name="T2" fmla="*/ 560 w 600"/>
              <a:gd name="T3" fmla="*/ 280 h 502"/>
              <a:gd name="T4" fmla="*/ 477 w 600"/>
              <a:gd name="T5" fmla="*/ 242 h 502"/>
              <a:gd name="T6" fmla="*/ 600 w 600"/>
              <a:gd name="T7" fmla="*/ 173 h 502"/>
              <a:gd name="T8" fmla="*/ 454 w 600"/>
              <a:gd name="T9" fmla="*/ 185 h 502"/>
              <a:gd name="T10" fmla="*/ 495 w 600"/>
              <a:gd name="T11" fmla="*/ 115 h 502"/>
              <a:gd name="T12" fmla="*/ 405 w 600"/>
              <a:gd name="T13" fmla="*/ 141 h 502"/>
              <a:gd name="T14" fmla="*/ 416 w 600"/>
              <a:gd name="T15" fmla="*/ 0 h 502"/>
              <a:gd name="T16" fmla="*/ 338 w 600"/>
              <a:gd name="T17" fmla="*/ 116 h 502"/>
              <a:gd name="T18" fmla="*/ 291 w 600"/>
              <a:gd name="T19" fmla="*/ 31 h 502"/>
              <a:gd name="T20" fmla="*/ 265 w 600"/>
              <a:gd name="T21" fmla="*/ 116 h 502"/>
              <a:gd name="T22" fmla="*/ 184 w 600"/>
              <a:gd name="T23" fmla="*/ 26 h 502"/>
              <a:gd name="T24" fmla="*/ 198 w 600"/>
              <a:gd name="T25" fmla="*/ 141 h 502"/>
              <a:gd name="T26" fmla="*/ 108 w 600"/>
              <a:gd name="T27" fmla="*/ 115 h 502"/>
              <a:gd name="T28" fmla="*/ 149 w 600"/>
              <a:gd name="T29" fmla="*/ 185 h 502"/>
              <a:gd name="T30" fmla="*/ 0 w 600"/>
              <a:gd name="T31" fmla="*/ 182 h 502"/>
              <a:gd name="T32" fmla="*/ 127 w 600"/>
              <a:gd name="T33" fmla="*/ 242 h 502"/>
              <a:gd name="T34" fmla="*/ 46 w 600"/>
              <a:gd name="T35" fmla="*/ 289 h 502"/>
              <a:gd name="T36" fmla="*/ 134 w 600"/>
              <a:gd name="T37" fmla="*/ 302 h 502"/>
              <a:gd name="T38" fmla="*/ 63 w 600"/>
              <a:gd name="T39" fmla="*/ 405 h 502"/>
              <a:gd name="T40" fmla="*/ 171 w 600"/>
              <a:gd name="T41" fmla="*/ 354 h 502"/>
              <a:gd name="T42" fmla="*/ 149 w 600"/>
              <a:gd name="T43" fmla="*/ 430 h 502"/>
              <a:gd name="T44" fmla="*/ 230 w 600"/>
              <a:gd name="T45" fmla="*/ 390 h 502"/>
              <a:gd name="T46" fmla="*/ 247 w 600"/>
              <a:gd name="T47" fmla="*/ 502 h 502"/>
              <a:gd name="T48" fmla="*/ 302 w 600"/>
              <a:gd name="T49" fmla="*/ 402 h 502"/>
              <a:gd name="T50" fmla="*/ 374 w 600"/>
              <a:gd name="T51" fmla="*/ 493 h 502"/>
              <a:gd name="T52" fmla="*/ 373 w 600"/>
              <a:gd name="T53" fmla="*/ 390 h 502"/>
              <a:gd name="T54" fmla="*/ 454 w 600"/>
              <a:gd name="T55" fmla="*/ 430 h 502"/>
              <a:gd name="T56" fmla="*/ 432 w 600"/>
              <a:gd name="T57" fmla="*/ 354 h 502"/>
              <a:gd name="T58" fmla="*/ 572 w 600"/>
              <a:gd name="T59" fmla="*/ 379 h 502"/>
              <a:gd name="T60" fmla="*/ 469 w 600"/>
              <a:gd name="T61" fmla="*/ 302 h 502"/>
              <a:gd name="T62" fmla="*/ 225 w 600"/>
              <a:gd name="T63" fmla="*/ 196 h 502"/>
              <a:gd name="T64" fmla="*/ 247 w 600"/>
              <a:gd name="T65" fmla="*/ 194 h 502"/>
              <a:gd name="T66" fmla="*/ 255 w 600"/>
              <a:gd name="T67" fmla="*/ 311 h 502"/>
              <a:gd name="T68" fmla="*/ 238 w 600"/>
              <a:gd name="T69" fmla="*/ 313 h 502"/>
              <a:gd name="T70" fmla="*/ 225 w 600"/>
              <a:gd name="T71" fmla="*/ 196 h 502"/>
              <a:gd name="T72" fmla="*/ 239 w 600"/>
              <a:gd name="T73" fmla="*/ 348 h 502"/>
              <a:gd name="T74" fmla="*/ 237 w 600"/>
              <a:gd name="T75" fmla="*/ 327 h 502"/>
              <a:gd name="T76" fmla="*/ 259 w 600"/>
              <a:gd name="T77" fmla="*/ 325 h 502"/>
              <a:gd name="T78" fmla="*/ 261 w 600"/>
              <a:gd name="T79" fmla="*/ 346 h 502"/>
              <a:gd name="T80" fmla="*/ 239 w 600"/>
              <a:gd name="T81" fmla="*/ 348 h 502"/>
              <a:gd name="T82" fmla="*/ 313 w 600"/>
              <a:gd name="T83" fmla="*/ 371 h 502"/>
              <a:gd name="T84" fmla="*/ 281 w 600"/>
              <a:gd name="T85" fmla="*/ 371 h 502"/>
              <a:gd name="T86" fmla="*/ 281 w 600"/>
              <a:gd name="T87" fmla="*/ 342 h 502"/>
              <a:gd name="T88" fmla="*/ 313 w 600"/>
              <a:gd name="T89" fmla="*/ 342 h 502"/>
              <a:gd name="T90" fmla="*/ 313 w 600"/>
              <a:gd name="T91" fmla="*/ 371 h 502"/>
              <a:gd name="T92" fmla="*/ 309 w 600"/>
              <a:gd name="T93" fmla="*/ 323 h 502"/>
              <a:gd name="T94" fmla="*/ 285 w 600"/>
              <a:gd name="T95" fmla="*/ 323 h 502"/>
              <a:gd name="T96" fmla="*/ 281 w 600"/>
              <a:gd name="T97" fmla="*/ 159 h 502"/>
              <a:gd name="T98" fmla="*/ 313 w 600"/>
              <a:gd name="T99" fmla="*/ 158 h 502"/>
              <a:gd name="T100" fmla="*/ 309 w 600"/>
              <a:gd name="T101" fmla="*/ 323 h 502"/>
              <a:gd name="T102" fmla="*/ 354 w 600"/>
              <a:gd name="T103" fmla="*/ 337 h 502"/>
              <a:gd name="T104" fmla="*/ 331 w 600"/>
              <a:gd name="T105" fmla="*/ 336 h 502"/>
              <a:gd name="T106" fmla="*/ 333 w 600"/>
              <a:gd name="T107" fmla="*/ 315 h 502"/>
              <a:gd name="T108" fmla="*/ 355 w 600"/>
              <a:gd name="T109" fmla="*/ 317 h 502"/>
              <a:gd name="T110" fmla="*/ 354 w 600"/>
              <a:gd name="T111" fmla="*/ 337 h 502"/>
              <a:gd name="T112" fmla="*/ 354 w 600"/>
              <a:gd name="T113" fmla="*/ 303 h 502"/>
              <a:gd name="T114" fmla="*/ 337 w 600"/>
              <a:gd name="T115" fmla="*/ 301 h 502"/>
              <a:gd name="T116" fmla="*/ 345 w 600"/>
              <a:gd name="T117" fmla="*/ 184 h 502"/>
              <a:gd name="T118" fmla="*/ 367 w 600"/>
              <a:gd name="T119" fmla="*/ 186 h 502"/>
              <a:gd name="T120" fmla="*/ 354 w 600"/>
              <a:gd name="T121" fmla="*/ 303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0" h="502">
                <a:moveTo>
                  <a:pt x="469" y="302"/>
                </a:moveTo>
                <a:lnTo>
                  <a:pt x="560" y="280"/>
                </a:lnTo>
                <a:lnTo>
                  <a:pt x="477" y="242"/>
                </a:lnTo>
                <a:lnTo>
                  <a:pt x="600" y="173"/>
                </a:lnTo>
                <a:lnTo>
                  <a:pt x="454" y="185"/>
                </a:lnTo>
                <a:lnTo>
                  <a:pt x="495" y="115"/>
                </a:lnTo>
                <a:lnTo>
                  <a:pt x="405" y="141"/>
                </a:lnTo>
                <a:lnTo>
                  <a:pt x="416" y="0"/>
                </a:lnTo>
                <a:lnTo>
                  <a:pt x="338" y="116"/>
                </a:lnTo>
                <a:lnTo>
                  <a:pt x="291" y="31"/>
                </a:lnTo>
                <a:lnTo>
                  <a:pt x="265" y="116"/>
                </a:lnTo>
                <a:lnTo>
                  <a:pt x="184" y="26"/>
                </a:lnTo>
                <a:lnTo>
                  <a:pt x="198" y="141"/>
                </a:lnTo>
                <a:lnTo>
                  <a:pt x="108" y="115"/>
                </a:lnTo>
                <a:lnTo>
                  <a:pt x="149" y="185"/>
                </a:lnTo>
                <a:lnTo>
                  <a:pt x="0" y="182"/>
                </a:lnTo>
                <a:lnTo>
                  <a:pt x="127" y="242"/>
                </a:lnTo>
                <a:lnTo>
                  <a:pt x="46" y="289"/>
                </a:lnTo>
                <a:lnTo>
                  <a:pt x="134" y="302"/>
                </a:lnTo>
                <a:lnTo>
                  <a:pt x="63" y="405"/>
                </a:lnTo>
                <a:lnTo>
                  <a:pt x="171" y="354"/>
                </a:lnTo>
                <a:lnTo>
                  <a:pt x="149" y="430"/>
                </a:lnTo>
                <a:lnTo>
                  <a:pt x="230" y="390"/>
                </a:lnTo>
                <a:lnTo>
                  <a:pt x="247" y="502"/>
                </a:lnTo>
                <a:lnTo>
                  <a:pt x="302" y="402"/>
                </a:lnTo>
                <a:lnTo>
                  <a:pt x="374" y="493"/>
                </a:lnTo>
                <a:lnTo>
                  <a:pt x="373" y="390"/>
                </a:lnTo>
                <a:lnTo>
                  <a:pt x="454" y="430"/>
                </a:lnTo>
                <a:lnTo>
                  <a:pt x="432" y="354"/>
                </a:lnTo>
                <a:lnTo>
                  <a:pt x="572" y="379"/>
                </a:lnTo>
                <a:lnTo>
                  <a:pt x="469" y="302"/>
                </a:lnTo>
                <a:close/>
                <a:moveTo>
                  <a:pt x="225" y="196"/>
                </a:moveTo>
                <a:lnTo>
                  <a:pt x="247" y="194"/>
                </a:lnTo>
                <a:lnTo>
                  <a:pt x="255" y="311"/>
                </a:lnTo>
                <a:lnTo>
                  <a:pt x="238" y="313"/>
                </a:lnTo>
                <a:lnTo>
                  <a:pt x="225" y="196"/>
                </a:lnTo>
                <a:close/>
                <a:moveTo>
                  <a:pt x="239" y="348"/>
                </a:moveTo>
                <a:lnTo>
                  <a:pt x="237" y="327"/>
                </a:lnTo>
                <a:lnTo>
                  <a:pt x="259" y="325"/>
                </a:lnTo>
                <a:lnTo>
                  <a:pt x="261" y="346"/>
                </a:lnTo>
                <a:lnTo>
                  <a:pt x="239" y="348"/>
                </a:lnTo>
                <a:close/>
                <a:moveTo>
                  <a:pt x="313" y="371"/>
                </a:moveTo>
                <a:lnTo>
                  <a:pt x="281" y="371"/>
                </a:lnTo>
                <a:lnTo>
                  <a:pt x="281" y="342"/>
                </a:lnTo>
                <a:lnTo>
                  <a:pt x="313" y="342"/>
                </a:lnTo>
                <a:lnTo>
                  <a:pt x="313" y="371"/>
                </a:lnTo>
                <a:close/>
                <a:moveTo>
                  <a:pt x="309" y="323"/>
                </a:moveTo>
                <a:lnTo>
                  <a:pt x="285" y="323"/>
                </a:lnTo>
                <a:lnTo>
                  <a:pt x="281" y="159"/>
                </a:lnTo>
                <a:lnTo>
                  <a:pt x="313" y="158"/>
                </a:lnTo>
                <a:lnTo>
                  <a:pt x="309" y="323"/>
                </a:lnTo>
                <a:close/>
                <a:moveTo>
                  <a:pt x="354" y="337"/>
                </a:moveTo>
                <a:lnTo>
                  <a:pt x="331" y="336"/>
                </a:lnTo>
                <a:lnTo>
                  <a:pt x="333" y="315"/>
                </a:lnTo>
                <a:lnTo>
                  <a:pt x="355" y="317"/>
                </a:lnTo>
                <a:lnTo>
                  <a:pt x="354" y="337"/>
                </a:lnTo>
                <a:close/>
                <a:moveTo>
                  <a:pt x="354" y="303"/>
                </a:moveTo>
                <a:lnTo>
                  <a:pt x="337" y="301"/>
                </a:lnTo>
                <a:lnTo>
                  <a:pt x="345" y="184"/>
                </a:lnTo>
                <a:lnTo>
                  <a:pt x="367" y="186"/>
                </a:lnTo>
                <a:lnTo>
                  <a:pt x="354" y="303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41" name="Freeform 12"/>
          <p:cNvSpPr>
            <a:spLocks noEditPoints="1"/>
          </p:cNvSpPr>
          <p:nvPr/>
        </p:nvSpPr>
        <p:spPr bwMode="auto">
          <a:xfrm>
            <a:off x="5905629" y="1461146"/>
            <a:ext cx="453357" cy="379307"/>
          </a:xfrm>
          <a:custGeom>
            <a:avLst/>
            <a:gdLst>
              <a:gd name="T0" fmla="*/ 469 w 600"/>
              <a:gd name="T1" fmla="*/ 302 h 502"/>
              <a:gd name="T2" fmla="*/ 560 w 600"/>
              <a:gd name="T3" fmla="*/ 280 h 502"/>
              <a:gd name="T4" fmla="*/ 477 w 600"/>
              <a:gd name="T5" fmla="*/ 242 h 502"/>
              <a:gd name="T6" fmla="*/ 600 w 600"/>
              <a:gd name="T7" fmla="*/ 173 h 502"/>
              <a:gd name="T8" fmla="*/ 454 w 600"/>
              <a:gd name="T9" fmla="*/ 185 h 502"/>
              <a:gd name="T10" fmla="*/ 495 w 600"/>
              <a:gd name="T11" fmla="*/ 115 h 502"/>
              <a:gd name="T12" fmla="*/ 405 w 600"/>
              <a:gd name="T13" fmla="*/ 141 h 502"/>
              <a:gd name="T14" fmla="*/ 416 w 600"/>
              <a:gd name="T15" fmla="*/ 0 h 502"/>
              <a:gd name="T16" fmla="*/ 338 w 600"/>
              <a:gd name="T17" fmla="*/ 116 h 502"/>
              <a:gd name="T18" fmla="*/ 291 w 600"/>
              <a:gd name="T19" fmla="*/ 31 h 502"/>
              <a:gd name="T20" fmla="*/ 265 w 600"/>
              <a:gd name="T21" fmla="*/ 116 h 502"/>
              <a:gd name="T22" fmla="*/ 184 w 600"/>
              <a:gd name="T23" fmla="*/ 26 h 502"/>
              <a:gd name="T24" fmla="*/ 198 w 600"/>
              <a:gd name="T25" fmla="*/ 141 h 502"/>
              <a:gd name="T26" fmla="*/ 108 w 600"/>
              <a:gd name="T27" fmla="*/ 115 h 502"/>
              <a:gd name="T28" fmla="*/ 149 w 600"/>
              <a:gd name="T29" fmla="*/ 185 h 502"/>
              <a:gd name="T30" fmla="*/ 0 w 600"/>
              <a:gd name="T31" fmla="*/ 182 h 502"/>
              <a:gd name="T32" fmla="*/ 127 w 600"/>
              <a:gd name="T33" fmla="*/ 242 h 502"/>
              <a:gd name="T34" fmla="*/ 46 w 600"/>
              <a:gd name="T35" fmla="*/ 289 h 502"/>
              <a:gd name="T36" fmla="*/ 134 w 600"/>
              <a:gd name="T37" fmla="*/ 302 h 502"/>
              <a:gd name="T38" fmla="*/ 63 w 600"/>
              <a:gd name="T39" fmla="*/ 405 h 502"/>
              <a:gd name="T40" fmla="*/ 171 w 600"/>
              <a:gd name="T41" fmla="*/ 354 h 502"/>
              <a:gd name="T42" fmla="*/ 149 w 600"/>
              <a:gd name="T43" fmla="*/ 430 h 502"/>
              <a:gd name="T44" fmla="*/ 230 w 600"/>
              <a:gd name="T45" fmla="*/ 390 h 502"/>
              <a:gd name="T46" fmla="*/ 247 w 600"/>
              <a:gd name="T47" fmla="*/ 502 h 502"/>
              <a:gd name="T48" fmla="*/ 302 w 600"/>
              <a:gd name="T49" fmla="*/ 402 h 502"/>
              <a:gd name="T50" fmla="*/ 374 w 600"/>
              <a:gd name="T51" fmla="*/ 493 h 502"/>
              <a:gd name="T52" fmla="*/ 373 w 600"/>
              <a:gd name="T53" fmla="*/ 390 h 502"/>
              <a:gd name="T54" fmla="*/ 454 w 600"/>
              <a:gd name="T55" fmla="*/ 430 h 502"/>
              <a:gd name="T56" fmla="*/ 432 w 600"/>
              <a:gd name="T57" fmla="*/ 354 h 502"/>
              <a:gd name="T58" fmla="*/ 572 w 600"/>
              <a:gd name="T59" fmla="*/ 379 h 502"/>
              <a:gd name="T60" fmla="*/ 469 w 600"/>
              <a:gd name="T61" fmla="*/ 302 h 502"/>
              <a:gd name="T62" fmla="*/ 225 w 600"/>
              <a:gd name="T63" fmla="*/ 196 h 502"/>
              <a:gd name="T64" fmla="*/ 247 w 600"/>
              <a:gd name="T65" fmla="*/ 194 h 502"/>
              <a:gd name="T66" fmla="*/ 255 w 600"/>
              <a:gd name="T67" fmla="*/ 311 h 502"/>
              <a:gd name="T68" fmla="*/ 238 w 600"/>
              <a:gd name="T69" fmla="*/ 313 h 502"/>
              <a:gd name="T70" fmla="*/ 225 w 600"/>
              <a:gd name="T71" fmla="*/ 196 h 502"/>
              <a:gd name="T72" fmla="*/ 239 w 600"/>
              <a:gd name="T73" fmla="*/ 348 h 502"/>
              <a:gd name="T74" fmla="*/ 237 w 600"/>
              <a:gd name="T75" fmla="*/ 327 h 502"/>
              <a:gd name="T76" fmla="*/ 259 w 600"/>
              <a:gd name="T77" fmla="*/ 325 h 502"/>
              <a:gd name="T78" fmla="*/ 261 w 600"/>
              <a:gd name="T79" fmla="*/ 346 h 502"/>
              <a:gd name="T80" fmla="*/ 239 w 600"/>
              <a:gd name="T81" fmla="*/ 348 h 502"/>
              <a:gd name="T82" fmla="*/ 313 w 600"/>
              <a:gd name="T83" fmla="*/ 371 h 502"/>
              <a:gd name="T84" fmla="*/ 281 w 600"/>
              <a:gd name="T85" fmla="*/ 371 h 502"/>
              <a:gd name="T86" fmla="*/ 281 w 600"/>
              <a:gd name="T87" fmla="*/ 342 h 502"/>
              <a:gd name="T88" fmla="*/ 313 w 600"/>
              <a:gd name="T89" fmla="*/ 342 h 502"/>
              <a:gd name="T90" fmla="*/ 313 w 600"/>
              <a:gd name="T91" fmla="*/ 371 h 502"/>
              <a:gd name="T92" fmla="*/ 309 w 600"/>
              <a:gd name="T93" fmla="*/ 323 h 502"/>
              <a:gd name="T94" fmla="*/ 285 w 600"/>
              <a:gd name="T95" fmla="*/ 323 h 502"/>
              <a:gd name="T96" fmla="*/ 281 w 600"/>
              <a:gd name="T97" fmla="*/ 159 h 502"/>
              <a:gd name="T98" fmla="*/ 313 w 600"/>
              <a:gd name="T99" fmla="*/ 158 h 502"/>
              <a:gd name="T100" fmla="*/ 309 w 600"/>
              <a:gd name="T101" fmla="*/ 323 h 502"/>
              <a:gd name="T102" fmla="*/ 354 w 600"/>
              <a:gd name="T103" fmla="*/ 337 h 502"/>
              <a:gd name="T104" fmla="*/ 331 w 600"/>
              <a:gd name="T105" fmla="*/ 336 h 502"/>
              <a:gd name="T106" fmla="*/ 333 w 600"/>
              <a:gd name="T107" fmla="*/ 315 h 502"/>
              <a:gd name="T108" fmla="*/ 355 w 600"/>
              <a:gd name="T109" fmla="*/ 317 h 502"/>
              <a:gd name="T110" fmla="*/ 354 w 600"/>
              <a:gd name="T111" fmla="*/ 337 h 502"/>
              <a:gd name="T112" fmla="*/ 354 w 600"/>
              <a:gd name="T113" fmla="*/ 303 h 502"/>
              <a:gd name="T114" fmla="*/ 337 w 600"/>
              <a:gd name="T115" fmla="*/ 301 h 502"/>
              <a:gd name="T116" fmla="*/ 345 w 600"/>
              <a:gd name="T117" fmla="*/ 184 h 502"/>
              <a:gd name="T118" fmla="*/ 367 w 600"/>
              <a:gd name="T119" fmla="*/ 186 h 502"/>
              <a:gd name="T120" fmla="*/ 354 w 600"/>
              <a:gd name="T121" fmla="*/ 303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0" h="502">
                <a:moveTo>
                  <a:pt x="469" y="302"/>
                </a:moveTo>
                <a:lnTo>
                  <a:pt x="560" y="280"/>
                </a:lnTo>
                <a:lnTo>
                  <a:pt x="477" y="242"/>
                </a:lnTo>
                <a:lnTo>
                  <a:pt x="600" y="173"/>
                </a:lnTo>
                <a:lnTo>
                  <a:pt x="454" y="185"/>
                </a:lnTo>
                <a:lnTo>
                  <a:pt x="495" y="115"/>
                </a:lnTo>
                <a:lnTo>
                  <a:pt x="405" y="141"/>
                </a:lnTo>
                <a:lnTo>
                  <a:pt x="416" y="0"/>
                </a:lnTo>
                <a:lnTo>
                  <a:pt x="338" y="116"/>
                </a:lnTo>
                <a:lnTo>
                  <a:pt x="291" y="31"/>
                </a:lnTo>
                <a:lnTo>
                  <a:pt x="265" y="116"/>
                </a:lnTo>
                <a:lnTo>
                  <a:pt x="184" y="26"/>
                </a:lnTo>
                <a:lnTo>
                  <a:pt x="198" y="141"/>
                </a:lnTo>
                <a:lnTo>
                  <a:pt x="108" y="115"/>
                </a:lnTo>
                <a:lnTo>
                  <a:pt x="149" y="185"/>
                </a:lnTo>
                <a:lnTo>
                  <a:pt x="0" y="182"/>
                </a:lnTo>
                <a:lnTo>
                  <a:pt x="127" y="242"/>
                </a:lnTo>
                <a:lnTo>
                  <a:pt x="46" y="289"/>
                </a:lnTo>
                <a:lnTo>
                  <a:pt x="134" y="302"/>
                </a:lnTo>
                <a:lnTo>
                  <a:pt x="63" y="405"/>
                </a:lnTo>
                <a:lnTo>
                  <a:pt x="171" y="354"/>
                </a:lnTo>
                <a:lnTo>
                  <a:pt x="149" y="430"/>
                </a:lnTo>
                <a:lnTo>
                  <a:pt x="230" y="390"/>
                </a:lnTo>
                <a:lnTo>
                  <a:pt x="247" y="502"/>
                </a:lnTo>
                <a:lnTo>
                  <a:pt x="302" y="402"/>
                </a:lnTo>
                <a:lnTo>
                  <a:pt x="374" y="493"/>
                </a:lnTo>
                <a:lnTo>
                  <a:pt x="373" y="390"/>
                </a:lnTo>
                <a:lnTo>
                  <a:pt x="454" y="430"/>
                </a:lnTo>
                <a:lnTo>
                  <a:pt x="432" y="354"/>
                </a:lnTo>
                <a:lnTo>
                  <a:pt x="572" y="379"/>
                </a:lnTo>
                <a:lnTo>
                  <a:pt x="469" y="302"/>
                </a:lnTo>
                <a:close/>
                <a:moveTo>
                  <a:pt x="225" y="196"/>
                </a:moveTo>
                <a:lnTo>
                  <a:pt x="247" y="194"/>
                </a:lnTo>
                <a:lnTo>
                  <a:pt x="255" y="311"/>
                </a:lnTo>
                <a:lnTo>
                  <a:pt x="238" y="313"/>
                </a:lnTo>
                <a:lnTo>
                  <a:pt x="225" y="196"/>
                </a:lnTo>
                <a:close/>
                <a:moveTo>
                  <a:pt x="239" y="348"/>
                </a:moveTo>
                <a:lnTo>
                  <a:pt x="237" y="327"/>
                </a:lnTo>
                <a:lnTo>
                  <a:pt x="259" y="325"/>
                </a:lnTo>
                <a:lnTo>
                  <a:pt x="261" y="346"/>
                </a:lnTo>
                <a:lnTo>
                  <a:pt x="239" y="348"/>
                </a:lnTo>
                <a:close/>
                <a:moveTo>
                  <a:pt x="313" y="371"/>
                </a:moveTo>
                <a:lnTo>
                  <a:pt x="281" y="371"/>
                </a:lnTo>
                <a:lnTo>
                  <a:pt x="281" y="342"/>
                </a:lnTo>
                <a:lnTo>
                  <a:pt x="313" y="342"/>
                </a:lnTo>
                <a:lnTo>
                  <a:pt x="313" y="371"/>
                </a:lnTo>
                <a:close/>
                <a:moveTo>
                  <a:pt x="309" y="323"/>
                </a:moveTo>
                <a:lnTo>
                  <a:pt x="285" y="323"/>
                </a:lnTo>
                <a:lnTo>
                  <a:pt x="281" y="159"/>
                </a:lnTo>
                <a:lnTo>
                  <a:pt x="313" y="158"/>
                </a:lnTo>
                <a:lnTo>
                  <a:pt x="309" y="323"/>
                </a:lnTo>
                <a:close/>
                <a:moveTo>
                  <a:pt x="354" y="337"/>
                </a:moveTo>
                <a:lnTo>
                  <a:pt x="331" y="336"/>
                </a:lnTo>
                <a:lnTo>
                  <a:pt x="333" y="315"/>
                </a:lnTo>
                <a:lnTo>
                  <a:pt x="355" y="317"/>
                </a:lnTo>
                <a:lnTo>
                  <a:pt x="354" y="337"/>
                </a:lnTo>
                <a:close/>
                <a:moveTo>
                  <a:pt x="354" y="303"/>
                </a:moveTo>
                <a:lnTo>
                  <a:pt x="337" y="301"/>
                </a:lnTo>
                <a:lnTo>
                  <a:pt x="345" y="184"/>
                </a:lnTo>
                <a:lnTo>
                  <a:pt x="367" y="186"/>
                </a:lnTo>
                <a:lnTo>
                  <a:pt x="354" y="303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cxnSp>
        <p:nvCxnSpPr>
          <p:cNvPr id="42" name="Straight Arrow Connector 41"/>
          <p:cNvCxnSpPr>
            <a:stCxn id="34" idx="3"/>
            <a:endCxn id="40" idx="21"/>
          </p:cNvCxnSpPr>
          <p:nvPr/>
        </p:nvCxnSpPr>
        <p:spPr>
          <a:xfrm flipV="1">
            <a:off x="3697231" y="1761979"/>
            <a:ext cx="227053" cy="16437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6" idx="3"/>
            <a:endCxn id="41" idx="21"/>
          </p:cNvCxnSpPr>
          <p:nvPr/>
        </p:nvCxnSpPr>
        <p:spPr>
          <a:xfrm flipV="1">
            <a:off x="5839777" y="1786050"/>
            <a:ext cx="178436" cy="15043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712845" y="1512014"/>
            <a:ext cx="0" cy="30436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5767820" y="2155383"/>
            <a:ext cx="0" cy="32147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4696547" y="2476853"/>
            <a:ext cx="107127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4696547" y="2166160"/>
            <a:ext cx="1" cy="31069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378573" y="3333569"/>
            <a:ext cx="6283739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 rot="18864207">
            <a:off x="1962303" y="3230730"/>
            <a:ext cx="205678" cy="205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0" name="Rectangle 49"/>
          <p:cNvSpPr/>
          <p:nvPr/>
        </p:nvSpPr>
        <p:spPr>
          <a:xfrm rot="18864207">
            <a:off x="2648871" y="3237701"/>
            <a:ext cx="205678" cy="2056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1" name="Rectangle 50"/>
          <p:cNvSpPr/>
          <p:nvPr/>
        </p:nvSpPr>
        <p:spPr>
          <a:xfrm rot="18864207">
            <a:off x="3550954" y="3244670"/>
            <a:ext cx="205678" cy="20567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2" name="Rectangle 51"/>
          <p:cNvSpPr/>
          <p:nvPr/>
        </p:nvSpPr>
        <p:spPr>
          <a:xfrm rot="18864207">
            <a:off x="4622227" y="3251640"/>
            <a:ext cx="205678" cy="2056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3" name="Rectangle 52"/>
          <p:cNvSpPr/>
          <p:nvPr/>
        </p:nvSpPr>
        <p:spPr>
          <a:xfrm rot="18864207">
            <a:off x="5693500" y="3254802"/>
            <a:ext cx="205678" cy="20567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4" name="Rectangle 53"/>
          <p:cNvSpPr/>
          <p:nvPr/>
        </p:nvSpPr>
        <p:spPr>
          <a:xfrm rot="18864207">
            <a:off x="6921283" y="3240859"/>
            <a:ext cx="205678" cy="2056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3646607" y="2859701"/>
            <a:ext cx="0" cy="32147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2741364" y="2859701"/>
            <a:ext cx="905245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 12"/>
          <p:cNvSpPr>
            <a:spLocks noEditPoints="1"/>
          </p:cNvSpPr>
          <p:nvPr/>
        </p:nvSpPr>
        <p:spPr bwMode="auto">
          <a:xfrm>
            <a:off x="3840219" y="2784762"/>
            <a:ext cx="453357" cy="379307"/>
          </a:xfrm>
          <a:custGeom>
            <a:avLst/>
            <a:gdLst>
              <a:gd name="T0" fmla="*/ 469 w 600"/>
              <a:gd name="T1" fmla="*/ 302 h 502"/>
              <a:gd name="T2" fmla="*/ 560 w 600"/>
              <a:gd name="T3" fmla="*/ 280 h 502"/>
              <a:gd name="T4" fmla="*/ 477 w 600"/>
              <a:gd name="T5" fmla="*/ 242 h 502"/>
              <a:gd name="T6" fmla="*/ 600 w 600"/>
              <a:gd name="T7" fmla="*/ 173 h 502"/>
              <a:gd name="T8" fmla="*/ 454 w 600"/>
              <a:gd name="T9" fmla="*/ 185 h 502"/>
              <a:gd name="T10" fmla="*/ 495 w 600"/>
              <a:gd name="T11" fmla="*/ 115 h 502"/>
              <a:gd name="T12" fmla="*/ 405 w 600"/>
              <a:gd name="T13" fmla="*/ 141 h 502"/>
              <a:gd name="T14" fmla="*/ 416 w 600"/>
              <a:gd name="T15" fmla="*/ 0 h 502"/>
              <a:gd name="T16" fmla="*/ 338 w 600"/>
              <a:gd name="T17" fmla="*/ 116 h 502"/>
              <a:gd name="T18" fmla="*/ 291 w 600"/>
              <a:gd name="T19" fmla="*/ 31 h 502"/>
              <a:gd name="T20" fmla="*/ 265 w 600"/>
              <a:gd name="T21" fmla="*/ 116 h 502"/>
              <a:gd name="T22" fmla="*/ 184 w 600"/>
              <a:gd name="T23" fmla="*/ 26 h 502"/>
              <a:gd name="T24" fmla="*/ 198 w 600"/>
              <a:gd name="T25" fmla="*/ 141 h 502"/>
              <a:gd name="T26" fmla="*/ 108 w 600"/>
              <a:gd name="T27" fmla="*/ 115 h 502"/>
              <a:gd name="T28" fmla="*/ 149 w 600"/>
              <a:gd name="T29" fmla="*/ 185 h 502"/>
              <a:gd name="T30" fmla="*/ 0 w 600"/>
              <a:gd name="T31" fmla="*/ 182 h 502"/>
              <a:gd name="T32" fmla="*/ 127 w 600"/>
              <a:gd name="T33" fmla="*/ 242 h 502"/>
              <a:gd name="T34" fmla="*/ 46 w 600"/>
              <a:gd name="T35" fmla="*/ 289 h 502"/>
              <a:gd name="T36" fmla="*/ 134 w 600"/>
              <a:gd name="T37" fmla="*/ 302 h 502"/>
              <a:gd name="T38" fmla="*/ 63 w 600"/>
              <a:gd name="T39" fmla="*/ 405 h 502"/>
              <a:gd name="T40" fmla="*/ 171 w 600"/>
              <a:gd name="T41" fmla="*/ 354 h 502"/>
              <a:gd name="T42" fmla="*/ 149 w 600"/>
              <a:gd name="T43" fmla="*/ 430 h 502"/>
              <a:gd name="T44" fmla="*/ 230 w 600"/>
              <a:gd name="T45" fmla="*/ 390 h 502"/>
              <a:gd name="T46" fmla="*/ 247 w 600"/>
              <a:gd name="T47" fmla="*/ 502 h 502"/>
              <a:gd name="T48" fmla="*/ 302 w 600"/>
              <a:gd name="T49" fmla="*/ 402 h 502"/>
              <a:gd name="T50" fmla="*/ 374 w 600"/>
              <a:gd name="T51" fmla="*/ 493 h 502"/>
              <a:gd name="T52" fmla="*/ 373 w 600"/>
              <a:gd name="T53" fmla="*/ 390 h 502"/>
              <a:gd name="T54" fmla="*/ 454 w 600"/>
              <a:gd name="T55" fmla="*/ 430 h 502"/>
              <a:gd name="T56" fmla="*/ 432 w 600"/>
              <a:gd name="T57" fmla="*/ 354 h 502"/>
              <a:gd name="T58" fmla="*/ 572 w 600"/>
              <a:gd name="T59" fmla="*/ 379 h 502"/>
              <a:gd name="T60" fmla="*/ 469 w 600"/>
              <a:gd name="T61" fmla="*/ 302 h 502"/>
              <a:gd name="T62" fmla="*/ 225 w 600"/>
              <a:gd name="T63" fmla="*/ 196 h 502"/>
              <a:gd name="T64" fmla="*/ 247 w 600"/>
              <a:gd name="T65" fmla="*/ 194 h 502"/>
              <a:gd name="T66" fmla="*/ 255 w 600"/>
              <a:gd name="T67" fmla="*/ 311 h 502"/>
              <a:gd name="T68" fmla="*/ 238 w 600"/>
              <a:gd name="T69" fmla="*/ 313 h 502"/>
              <a:gd name="T70" fmla="*/ 225 w 600"/>
              <a:gd name="T71" fmla="*/ 196 h 502"/>
              <a:gd name="T72" fmla="*/ 239 w 600"/>
              <a:gd name="T73" fmla="*/ 348 h 502"/>
              <a:gd name="T74" fmla="*/ 237 w 600"/>
              <a:gd name="T75" fmla="*/ 327 h 502"/>
              <a:gd name="T76" fmla="*/ 259 w 600"/>
              <a:gd name="T77" fmla="*/ 325 h 502"/>
              <a:gd name="T78" fmla="*/ 261 w 600"/>
              <a:gd name="T79" fmla="*/ 346 h 502"/>
              <a:gd name="T80" fmla="*/ 239 w 600"/>
              <a:gd name="T81" fmla="*/ 348 h 502"/>
              <a:gd name="T82" fmla="*/ 313 w 600"/>
              <a:gd name="T83" fmla="*/ 371 h 502"/>
              <a:gd name="T84" fmla="*/ 281 w 600"/>
              <a:gd name="T85" fmla="*/ 371 h 502"/>
              <a:gd name="T86" fmla="*/ 281 w 600"/>
              <a:gd name="T87" fmla="*/ 342 h 502"/>
              <a:gd name="T88" fmla="*/ 313 w 600"/>
              <a:gd name="T89" fmla="*/ 342 h 502"/>
              <a:gd name="T90" fmla="*/ 313 w 600"/>
              <a:gd name="T91" fmla="*/ 371 h 502"/>
              <a:gd name="T92" fmla="*/ 309 w 600"/>
              <a:gd name="T93" fmla="*/ 323 h 502"/>
              <a:gd name="T94" fmla="*/ 285 w 600"/>
              <a:gd name="T95" fmla="*/ 323 h 502"/>
              <a:gd name="T96" fmla="*/ 281 w 600"/>
              <a:gd name="T97" fmla="*/ 159 h 502"/>
              <a:gd name="T98" fmla="*/ 313 w 600"/>
              <a:gd name="T99" fmla="*/ 158 h 502"/>
              <a:gd name="T100" fmla="*/ 309 w 600"/>
              <a:gd name="T101" fmla="*/ 323 h 502"/>
              <a:gd name="T102" fmla="*/ 354 w 600"/>
              <a:gd name="T103" fmla="*/ 337 h 502"/>
              <a:gd name="T104" fmla="*/ 331 w 600"/>
              <a:gd name="T105" fmla="*/ 336 h 502"/>
              <a:gd name="T106" fmla="*/ 333 w 600"/>
              <a:gd name="T107" fmla="*/ 315 h 502"/>
              <a:gd name="T108" fmla="*/ 355 w 600"/>
              <a:gd name="T109" fmla="*/ 317 h 502"/>
              <a:gd name="T110" fmla="*/ 354 w 600"/>
              <a:gd name="T111" fmla="*/ 337 h 502"/>
              <a:gd name="T112" fmla="*/ 354 w 600"/>
              <a:gd name="T113" fmla="*/ 303 h 502"/>
              <a:gd name="T114" fmla="*/ 337 w 600"/>
              <a:gd name="T115" fmla="*/ 301 h 502"/>
              <a:gd name="T116" fmla="*/ 345 w 600"/>
              <a:gd name="T117" fmla="*/ 184 h 502"/>
              <a:gd name="T118" fmla="*/ 367 w 600"/>
              <a:gd name="T119" fmla="*/ 186 h 502"/>
              <a:gd name="T120" fmla="*/ 354 w 600"/>
              <a:gd name="T121" fmla="*/ 303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0" h="502">
                <a:moveTo>
                  <a:pt x="469" y="302"/>
                </a:moveTo>
                <a:lnTo>
                  <a:pt x="560" y="280"/>
                </a:lnTo>
                <a:lnTo>
                  <a:pt x="477" y="242"/>
                </a:lnTo>
                <a:lnTo>
                  <a:pt x="600" y="173"/>
                </a:lnTo>
                <a:lnTo>
                  <a:pt x="454" y="185"/>
                </a:lnTo>
                <a:lnTo>
                  <a:pt x="495" y="115"/>
                </a:lnTo>
                <a:lnTo>
                  <a:pt x="405" y="141"/>
                </a:lnTo>
                <a:lnTo>
                  <a:pt x="416" y="0"/>
                </a:lnTo>
                <a:lnTo>
                  <a:pt x="338" y="116"/>
                </a:lnTo>
                <a:lnTo>
                  <a:pt x="291" y="31"/>
                </a:lnTo>
                <a:lnTo>
                  <a:pt x="265" y="116"/>
                </a:lnTo>
                <a:lnTo>
                  <a:pt x="184" y="26"/>
                </a:lnTo>
                <a:lnTo>
                  <a:pt x="198" y="141"/>
                </a:lnTo>
                <a:lnTo>
                  <a:pt x="108" y="115"/>
                </a:lnTo>
                <a:lnTo>
                  <a:pt x="149" y="185"/>
                </a:lnTo>
                <a:lnTo>
                  <a:pt x="0" y="182"/>
                </a:lnTo>
                <a:lnTo>
                  <a:pt x="127" y="242"/>
                </a:lnTo>
                <a:lnTo>
                  <a:pt x="46" y="289"/>
                </a:lnTo>
                <a:lnTo>
                  <a:pt x="134" y="302"/>
                </a:lnTo>
                <a:lnTo>
                  <a:pt x="63" y="405"/>
                </a:lnTo>
                <a:lnTo>
                  <a:pt x="171" y="354"/>
                </a:lnTo>
                <a:lnTo>
                  <a:pt x="149" y="430"/>
                </a:lnTo>
                <a:lnTo>
                  <a:pt x="230" y="390"/>
                </a:lnTo>
                <a:lnTo>
                  <a:pt x="247" y="502"/>
                </a:lnTo>
                <a:lnTo>
                  <a:pt x="302" y="402"/>
                </a:lnTo>
                <a:lnTo>
                  <a:pt x="374" y="493"/>
                </a:lnTo>
                <a:lnTo>
                  <a:pt x="373" y="390"/>
                </a:lnTo>
                <a:lnTo>
                  <a:pt x="454" y="430"/>
                </a:lnTo>
                <a:lnTo>
                  <a:pt x="432" y="354"/>
                </a:lnTo>
                <a:lnTo>
                  <a:pt x="572" y="379"/>
                </a:lnTo>
                <a:lnTo>
                  <a:pt x="469" y="302"/>
                </a:lnTo>
                <a:close/>
                <a:moveTo>
                  <a:pt x="225" y="196"/>
                </a:moveTo>
                <a:lnTo>
                  <a:pt x="247" y="194"/>
                </a:lnTo>
                <a:lnTo>
                  <a:pt x="255" y="311"/>
                </a:lnTo>
                <a:lnTo>
                  <a:pt x="238" y="313"/>
                </a:lnTo>
                <a:lnTo>
                  <a:pt x="225" y="196"/>
                </a:lnTo>
                <a:close/>
                <a:moveTo>
                  <a:pt x="239" y="348"/>
                </a:moveTo>
                <a:lnTo>
                  <a:pt x="237" y="327"/>
                </a:lnTo>
                <a:lnTo>
                  <a:pt x="259" y="325"/>
                </a:lnTo>
                <a:lnTo>
                  <a:pt x="261" y="346"/>
                </a:lnTo>
                <a:lnTo>
                  <a:pt x="239" y="348"/>
                </a:lnTo>
                <a:close/>
                <a:moveTo>
                  <a:pt x="313" y="371"/>
                </a:moveTo>
                <a:lnTo>
                  <a:pt x="281" y="371"/>
                </a:lnTo>
                <a:lnTo>
                  <a:pt x="281" y="342"/>
                </a:lnTo>
                <a:lnTo>
                  <a:pt x="313" y="342"/>
                </a:lnTo>
                <a:lnTo>
                  <a:pt x="313" y="371"/>
                </a:lnTo>
                <a:close/>
                <a:moveTo>
                  <a:pt x="309" y="323"/>
                </a:moveTo>
                <a:lnTo>
                  <a:pt x="285" y="323"/>
                </a:lnTo>
                <a:lnTo>
                  <a:pt x="281" y="159"/>
                </a:lnTo>
                <a:lnTo>
                  <a:pt x="313" y="158"/>
                </a:lnTo>
                <a:lnTo>
                  <a:pt x="309" y="323"/>
                </a:lnTo>
                <a:close/>
                <a:moveTo>
                  <a:pt x="354" y="337"/>
                </a:moveTo>
                <a:lnTo>
                  <a:pt x="331" y="336"/>
                </a:lnTo>
                <a:lnTo>
                  <a:pt x="333" y="315"/>
                </a:lnTo>
                <a:lnTo>
                  <a:pt x="355" y="317"/>
                </a:lnTo>
                <a:lnTo>
                  <a:pt x="354" y="337"/>
                </a:lnTo>
                <a:close/>
                <a:moveTo>
                  <a:pt x="354" y="303"/>
                </a:moveTo>
                <a:lnTo>
                  <a:pt x="337" y="301"/>
                </a:lnTo>
                <a:lnTo>
                  <a:pt x="345" y="184"/>
                </a:lnTo>
                <a:lnTo>
                  <a:pt x="367" y="186"/>
                </a:lnTo>
                <a:lnTo>
                  <a:pt x="354" y="303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58" name="Freeform 12"/>
          <p:cNvSpPr>
            <a:spLocks noEditPoints="1"/>
          </p:cNvSpPr>
          <p:nvPr/>
        </p:nvSpPr>
        <p:spPr bwMode="auto">
          <a:xfrm>
            <a:off x="5934148" y="2808833"/>
            <a:ext cx="453357" cy="379307"/>
          </a:xfrm>
          <a:custGeom>
            <a:avLst/>
            <a:gdLst>
              <a:gd name="T0" fmla="*/ 469 w 600"/>
              <a:gd name="T1" fmla="*/ 302 h 502"/>
              <a:gd name="T2" fmla="*/ 560 w 600"/>
              <a:gd name="T3" fmla="*/ 280 h 502"/>
              <a:gd name="T4" fmla="*/ 477 w 600"/>
              <a:gd name="T5" fmla="*/ 242 h 502"/>
              <a:gd name="T6" fmla="*/ 600 w 600"/>
              <a:gd name="T7" fmla="*/ 173 h 502"/>
              <a:gd name="T8" fmla="*/ 454 w 600"/>
              <a:gd name="T9" fmla="*/ 185 h 502"/>
              <a:gd name="T10" fmla="*/ 495 w 600"/>
              <a:gd name="T11" fmla="*/ 115 h 502"/>
              <a:gd name="T12" fmla="*/ 405 w 600"/>
              <a:gd name="T13" fmla="*/ 141 h 502"/>
              <a:gd name="T14" fmla="*/ 416 w 600"/>
              <a:gd name="T15" fmla="*/ 0 h 502"/>
              <a:gd name="T16" fmla="*/ 338 w 600"/>
              <a:gd name="T17" fmla="*/ 116 h 502"/>
              <a:gd name="T18" fmla="*/ 291 w 600"/>
              <a:gd name="T19" fmla="*/ 31 h 502"/>
              <a:gd name="T20" fmla="*/ 265 w 600"/>
              <a:gd name="T21" fmla="*/ 116 h 502"/>
              <a:gd name="T22" fmla="*/ 184 w 600"/>
              <a:gd name="T23" fmla="*/ 26 h 502"/>
              <a:gd name="T24" fmla="*/ 198 w 600"/>
              <a:gd name="T25" fmla="*/ 141 h 502"/>
              <a:gd name="T26" fmla="*/ 108 w 600"/>
              <a:gd name="T27" fmla="*/ 115 h 502"/>
              <a:gd name="T28" fmla="*/ 149 w 600"/>
              <a:gd name="T29" fmla="*/ 185 h 502"/>
              <a:gd name="T30" fmla="*/ 0 w 600"/>
              <a:gd name="T31" fmla="*/ 182 h 502"/>
              <a:gd name="T32" fmla="*/ 127 w 600"/>
              <a:gd name="T33" fmla="*/ 242 h 502"/>
              <a:gd name="T34" fmla="*/ 46 w 600"/>
              <a:gd name="T35" fmla="*/ 289 h 502"/>
              <a:gd name="T36" fmla="*/ 134 w 600"/>
              <a:gd name="T37" fmla="*/ 302 h 502"/>
              <a:gd name="T38" fmla="*/ 63 w 600"/>
              <a:gd name="T39" fmla="*/ 405 h 502"/>
              <a:gd name="T40" fmla="*/ 171 w 600"/>
              <a:gd name="T41" fmla="*/ 354 h 502"/>
              <a:gd name="T42" fmla="*/ 149 w 600"/>
              <a:gd name="T43" fmla="*/ 430 h 502"/>
              <a:gd name="T44" fmla="*/ 230 w 600"/>
              <a:gd name="T45" fmla="*/ 390 h 502"/>
              <a:gd name="T46" fmla="*/ 247 w 600"/>
              <a:gd name="T47" fmla="*/ 502 h 502"/>
              <a:gd name="T48" fmla="*/ 302 w 600"/>
              <a:gd name="T49" fmla="*/ 402 h 502"/>
              <a:gd name="T50" fmla="*/ 374 w 600"/>
              <a:gd name="T51" fmla="*/ 493 h 502"/>
              <a:gd name="T52" fmla="*/ 373 w 600"/>
              <a:gd name="T53" fmla="*/ 390 h 502"/>
              <a:gd name="T54" fmla="*/ 454 w 600"/>
              <a:gd name="T55" fmla="*/ 430 h 502"/>
              <a:gd name="T56" fmla="*/ 432 w 600"/>
              <a:gd name="T57" fmla="*/ 354 h 502"/>
              <a:gd name="T58" fmla="*/ 572 w 600"/>
              <a:gd name="T59" fmla="*/ 379 h 502"/>
              <a:gd name="T60" fmla="*/ 469 w 600"/>
              <a:gd name="T61" fmla="*/ 302 h 502"/>
              <a:gd name="T62" fmla="*/ 225 w 600"/>
              <a:gd name="T63" fmla="*/ 196 h 502"/>
              <a:gd name="T64" fmla="*/ 247 w 600"/>
              <a:gd name="T65" fmla="*/ 194 h 502"/>
              <a:gd name="T66" fmla="*/ 255 w 600"/>
              <a:gd name="T67" fmla="*/ 311 h 502"/>
              <a:gd name="T68" fmla="*/ 238 w 600"/>
              <a:gd name="T69" fmla="*/ 313 h 502"/>
              <a:gd name="T70" fmla="*/ 225 w 600"/>
              <a:gd name="T71" fmla="*/ 196 h 502"/>
              <a:gd name="T72" fmla="*/ 239 w 600"/>
              <a:gd name="T73" fmla="*/ 348 h 502"/>
              <a:gd name="T74" fmla="*/ 237 w 600"/>
              <a:gd name="T75" fmla="*/ 327 h 502"/>
              <a:gd name="T76" fmla="*/ 259 w 600"/>
              <a:gd name="T77" fmla="*/ 325 h 502"/>
              <a:gd name="T78" fmla="*/ 261 w 600"/>
              <a:gd name="T79" fmla="*/ 346 h 502"/>
              <a:gd name="T80" fmla="*/ 239 w 600"/>
              <a:gd name="T81" fmla="*/ 348 h 502"/>
              <a:gd name="T82" fmla="*/ 313 w 600"/>
              <a:gd name="T83" fmla="*/ 371 h 502"/>
              <a:gd name="T84" fmla="*/ 281 w 600"/>
              <a:gd name="T85" fmla="*/ 371 h 502"/>
              <a:gd name="T86" fmla="*/ 281 w 600"/>
              <a:gd name="T87" fmla="*/ 342 h 502"/>
              <a:gd name="T88" fmla="*/ 313 w 600"/>
              <a:gd name="T89" fmla="*/ 342 h 502"/>
              <a:gd name="T90" fmla="*/ 313 w 600"/>
              <a:gd name="T91" fmla="*/ 371 h 502"/>
              <a:gd name="T92" fmla="*/ 309 w 600"/>
              <a:gd name="T93" fmla="*/ 323 h 502"/>
              <a:gd name="T94" fmla="*/ 285 w 600"/>
              <a:gd name="T95" fmla="*/ 323 h 502"/>
              <a:gd name="T96" fmla="*/ 281 w 600"/>
              <a:gd name="T97" fmla="*/ 159 h 502"/>
              <a:gd name="T98" fmla="*/ 313 w 600"/>
              <a:gd name="T99" fmla="*/ 158 h 502"/>
              <a:gd name="T100" fmla="*/ 309 w 600"/>
              <a:gd name="T101" fmla="*/ 323 h 502"/>
              <a:gd name="T102" fmla="*/ 354 w 600"/>
              <a:gd name="T103" fmla="*/ 337 h 502"/>
              <a:gd name="T104" fmla="*/ 331 w 600"/>
              <a:gd name="T105" fmla="*/ 336 h 502"/>
              <a:gd name="T106" fmla="*/ 333 w 600"/>
              <a:gd name="T107" fmla="*/ 315 h 502"/>
              <a:gd name="T108" fmla="*/ 355 w 600"/>
              <a:gd name="T109" fmla="*/ 317 h 502"/>
              <a:gd name="T110" fmla="*/ 354 w 600"/>
              <a:gd name="T111" fmla="*/ 337 h 502"/>
              <a:gd name="T112" fmla="*/ 354 w 600"/>
              <a:gd name="T113" fmla="*/ 303 h 502"/>
              <a:gd name="T114" fmla="*/ 337 w 600"/>
              <a:gd name="T115" fmla="*/ 301 h 502"/>
              <a:gd name="T116" fmla="*/ 345 w 600"/>
              <a:gd name="T117" fmla="*/ 184 h 502"/>
              <a:gd name="T118" fmla="*/ 367 w 600"/>
              <a:gd name="T119" fmla="*/ 186 h 502"/>
              <a:gd name="T120" fmla="*/ 354 w 600"/>
              <a:gd name="T121" fmla="*/ 303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0" h="502">
                <a:moveTo>
                  <a:pt x="469" y="302"/>
                </a:moveTo>
                <a:lnTo>
                  <a:pt x="560" y="280"/>
                </a:lnTo>
                <a:lnTo>
                  <a:pt x="477" y="242"/>
                </a:lnTo>
                <a:lnTo>
                  <a:pt x="600" y="173"/>
                </a:lnTo>
                <a:lnTo>
                  <a:pt x="454" y="185"/>
                </a:lnTo>
                <a:lnTo>
                  <a:pt x="495" y="115"/>
                </a:lnTo>
                <a:lnTo>
                  <a:pt x="405" y="141"/>
                </a:lnTo>
                <a:lnTo>
                  <a:pt x="416" y="0"/>
                </a:lnTo>
                <a:lnTo>
                  <a:pt x="338" y="116"/>
                </a:lnTo>
                <a:lnTo>
                  <a:pt x="291" y="31"/>
                </a:lnTo>
                <a:lnTo>
                  <a:pt x="265" y="116"/>
                </a:lnTo>
                <a:lnTo>
                  <a:pt x="184" y="26"/>
                </a:lnTo>
                <a:lnTo>
                  <a:pt x="198" y="141"/>
                </a:lnTo>
                <a:lnTo>
                  <a:pt x="108" y="115"/>
                </a:lnTo>
                <a:lnTo>
                  <a:pt x="149" y="185"/>
                </a:lnTo>
                <a:lnTo>
                  <a:pt x="0" y="182"/>
                </a:lnTo>
                <a:lnTo>
                  <a:pt x="127" y="242"/>
                </a:lnTo>
                <a:lnTo>
                  <a:pt x="46" y="289"/>
                </a:lnTo>
                <a:lnTo>
                  <a:pt x="134" y="302"/>
                </a:lnTo>
                <a:lnTo>
                  <a:pt x="63" y="405"/>
                </a:lnTo>
                <a:lnTo>
                  <a:pt x="171" y="354"/>
                </a:lnTo>
                <a:lnTo>
                  <a:pt x="149" y="430"/>
                </a:lnTo>
                <a:lnTo>
                  <a:pt x="230" y="390"/>
                </a:lnTo>
                <a:lnTo>
                  <a:pt x="247" y="502"/>
                </a:lnTo>
                <a:lnTo>
                  <a:pt x="302" y="402"/>
                </a:lnTo>
                <a:lnTo>
                  <a:pt x="374" y="493"/>
                </a:lnTo>
                <a:lnTo>
                  <a:pt x="373" y="390"/>
                </a:lnTo>
                <a:lnTo>
                  <a:pt x="454" y="430"/>
                </a:lnTo>
                <a:lnTo>
                  <a:pt x="432" y="354"/>
                </a:lnTo>
                <a:lnTo>
                  <a:pt x="572" y="379"/>
                </a:lnTo>
                <a:lnTo>
                  <a:pt x="469" y="302"/>
                </a:lnTo>
                <a:close/>
                <a:moveTo>
                  <a:pt x="225" y="196"/>
                </a:moveTo>
                <a:lnTo>
                  <a:pt x="247" y="194"/>
                </a:lnTo>
                <a:lnTo>
                  <a:pt x="255" y="311"/>
                </a:lnTo>
                <a:lnTo>
                  <a:pt x="238" y="313"/>
                </a:lnTo>
                <a:lnTo>
                  <a:pt x="225" y="196"/>
                </a:lnTo>
                <a:close/>
                <a:moveTo>
                  <a:pt x="239" y="348"/>
                </a:moveTo>
                <a:lnTo>
                  <a:pt x="237" y="327"/>
                </a:lnTo>
                <a:lnTo>
                  <a:pt x="259" y="325"/>
                </a:lnTo>
                <a:lnTo>
                  <a:pt x="261" y="346"/>
                </a:lnTo>
                <a:lnTo>
                  <a:pt x="239" y="348"/>
                </a:lnTo>
                <a:close/>
                <a:moveTo>
                  <a:pt x="313" y="371"/>
                </a:moveTo>
                <a:lnTo>
                  <a:pt x="281" y="371"/>
                </a:lnTo>
                <a:lnTo>
                  <a:pt x="281" y="342"/>
                </a:lnTo>
                <a:lnTo>
                  <a:pt x="313" y="342"/>
                </a:lnTo>
                <a:lnTo>
                  <a:pt x="313" y="371"/>
                </a:lnTo>
                <a:close/>
                <a:moveTo>
                  <a:pt x="309" y="323"/>
                </a:moveTo>
                <a:lnTo>
                  <a:pt x="285" y="323"/>
                </a:lnTo>
                <a:lnTo>
                  <a:pt x="281" y="159"/>
                </a:lnTo>
                <a:lnTo>
                  <a:pt x="313" y="158"/>
                </a:lnTo>
                <a:lnTo>
                  <a:pt x="309" y="323"/>
                </a:lnTo>
                <a:close/>
                <a:moveTo>
                  <a:pt x="354" y="337"/>
                </a:moveTo>
                <a:lnTo>
                  <a:pt x="331" y="336"/>
                </a:lnTo>
                <a:lnTo>
                  <a:pt x="333" y="315"/>
                </a:lnTo>
                <a:lnTo>
                  <a:pt x="355" y="317"/>
                </a:lnTo>
                <a:lnTo>
                  <a:pt x="354" y="337"/>
                </a:lnTo>
                <a:close/>
                <a:moveTo>
                  <a:pt x="354" y="303"/>
                </a:moveTo>
                <a:lnTo>
                  <a:pt x="337" y="301"/>
                </a:lnTo>
                <a:lnTo>
                  <a:pt x="345" y="184"/>
                </a:lnTo>
                <a:lnTo>
                  <a:pt x="367" y="186"/>
                </a:lnTo>
                <a:lnTo>
                  <a:pt x="354" y="303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cxnSp>
        <p:nvCxnSpPr>
          <p:cNvPr id="59" name="Straight Arrow Connector 58"/>
          <p:cNvCxnSpPr>
            <a:stCxn id="51" idx="3"/>
            <a:endCxn id="57" idx="21"/>
          </p:cNvCxnSpPr>
          <p:nvPr/>
        </p:nvCxnSpPr>
        <p:spPr>
          <a:xfrm flipV="1">
            <a:off x="3725750" y="3109666"/>
            <a:ext cx="227053" cy="16437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3" idx="3"/>
            <a:endCxn id="58" idx="21"/>
          </p:cNvCxnSpPr>
          <p:nvPr/>
        </p:nvCxnSpPr>
        <p:spPr>
          <a:xfrm flipV="1">
            <a:off x="5868296" y="3133737"/>
            <a:ext cx="178436" cy="15043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741364" y="2859701"/>
            <a:ext cx="0" cy="30436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5796339" y="3503070"/>
            <a:ext cx="0" cy="32147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4725066" y="3824540"/>
            <a:ext cx="107127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 flipV="1">
            <a:off x="4725066" y="3513847"/>
            <a:ext cx="1" cy="31069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 rot="18864207">
            <a:off x="2631551" y="563913"/>
            <a:ext cx="205678" cy="2056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6" name="Rectangle 65"/>
          <p:cNvSpPr/>
          <p:nvPr/>
        </p:nvSpPr>
        <p:spPr>
          <a:xfrm rot="18864207">
            <a:off x="4617452" y="586151"/>
            <a:ext cx="205678" cy="2056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7" name="Rectangle 66"/>
          <p:cNvSpPr/>
          <p:nvPr/>
        </p:nvSpPr>
        <p:spPr>
          <a:xfrm rot="18864207">
            <a:off x="2628085" y="1890014"/>
            <a:ext cx="205678" cy="2056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8" name="Rectangle 67"/>
          <p:cNvSpPr/>
          <p:nvPr/>
        </p:nvSpPr>
        <p:spPr>
          <a:xfrm rot="18864207">
            <a:off x="4593709" y="1911598"/>
            <a:ext cx="205678" cy="2056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9" name="Rectangle 68"/>
          <p:cNvSpPr/>
          <p:nvPr/>
        </p:nvSpPr>
        <p:spPr>
          <a:xfrm rot="18864207">
            <a:off x="2655841" y="3237701"/>
            <a:ext cx="205678" cy="2056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0" name="Rectangle 69"/>
          <p:cNvSpPr/>
          <p:nvPr/>
        </p:nvSpPr>
        <p:spPr>
          <a:xfrm rot="18864207">
            <a:off x="4622224" y="3253538"/>
            <a:ext cx="205678" cy="2056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1" name="Rectangle 70"/>
          <p:cNvSpPr/>
          <p:nvPr/>
        </p:nvSpPr>
        <p:spPr>
          <a:xfrm rot="18864207">
            <a:off x="3538422" y="573143"/>
            <a:ext cx="205678" cy="20567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2" name="Rectangle 71"/>
          <p:cNvSpPr/>
          <p:nvPr/>
        </p:nvSpPr>
        <p:spPr>
          <a:xfrm rot="18864207">
            <a:off x="5691017" y="589312"/>
            <a:ext cx="205678" cy="20567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3" name="Rectangle 72"/>
          <p:cNvSpPr/>
          <p:nvPr/>
        </p:nvSpPr>
        <p:spPr>
          <a:xfrm rot="18864207">
            <a:off x="3522435" y="1896983"/>
            <a:ext cx="205678" cy="20567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4" name="Rectangle 73"/>
          <p:cNvSpPr/>
          <p:nvPr/>
        </p:nvSpPr>
        <p:spPr>
          <a:xfrm rot="18864207">
            <a:off x="5664981" y="1907115"/>
            <a:ext cx="205678" cy="20567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5" name="Rectangle 74"/>
          <p:cNvSpPr/>
          <p:nvPr/>
        </p:nvSpPr>
        <p:spPr>
          <a:xfrm rot="18864207">
            <a:off x="3550954" y="3244670"/>
            <a:ext cx="205678" cy="20567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6" name="Rectangle 75"/>
          <p:cNvSpPr/>
          <p:nvPr/>
        </p:nvSpPr>
        <p:spPr>
          <a:xfrm rot="18864207">
            <a:off x="5693500" y="3254802"/>
            <a:ext cx="205678" cy="20567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7" name="Rectangle 76"/>
          <p:cNvSpPr/>
          <p:nvPr/>
        </p:nvSpPr>
        <p:spPr>
          <a:xfrm rot="18864207">
            <a:off x="6898409" y="573142"/>
            <a:ext cx="205678" cy="2056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8" name="Rectangle 77"/>
          <p:cNvSpPr/>
          <p:nvPr/>
        </p:nvSpPr>
        <p:spPr>
          <a:xfrm rot="18864207">
            <a:off x="6885320" y="1893173"/>
            <a:ext cx="205678" cy="2056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9" name="Rectangle 78"/>
          <p:cNvSpPr/>
          <p:nvPr/>
        </p:nvSpPr>
        <p:spPr>
          <a:xfrm rot="18864207">
            <a:off x="6913839" y="3240860"/>
            <a:ext cx="205678" cy="2056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2577762" y="4552950"/>
            <a:ext cx="0" cy="32147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2574601" y="4874420"/>
            <a:ext cx="1690456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4265057" y="4552950"/>
            <a:ext cx="0" cy="32147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2848861" y="128825"/>
            <a:ext cx="657111" cy="170803"/>
          </a:xfrm>
          <a:prstGeom prst="rect">
            <a:avLst/>
          </a:prstGeom>
          <a:solidFill>
            <a:srgbClr val="E2E2E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Fixes</a:t>
            </a:r>
            <a:endParaRPr lang="fr-CA" sz="1000" b="1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936637" y="1073648"/>
            <a:ext cx="657111" cy="170803"/>
          </a:xfrm>
          <a:prstGeom prst="rect">
            <a:avLst/>
          </a:prstGeom>
          <a:solidFill>
            <a:srgbClr val="E2E2E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Fixes</a:t>
            </a:r>
            <a:endParaRPr lang="fr-CA" sz="1000" b="1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844280" y="1428007"/>
            <a:ext cx="657111" cy="170803"/>
          </a:xfrm>
          <a:prstGeom prst="rect">
            <a:avLst/>
          </a:prstGeom>
          <a:solidFill>
            <a:srgbClr val="E2E2E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Fixes</a:t>
            </a:r>
            <a:endParaRPr lang="fr-CA" sz="1000" b="1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925174" y="2406695"/>
            <a:ext cx="657111" cy="170803"/>
          </a:xfrm>
          <a:prstGeom prst="rect">
            <a:avLst/>
          </a:prstGeom>
          <a:solidFill>
            <a:srgbClr val="E2E2E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Fixes</a:t>
            </a:r>
            <a:endParaRPr lang="fr-CA" sz="1000" b="1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875519" y="2780456"/>
            <a:ext cx="657111" cy="170803"/>
          </a:xfrm>
          <a:prstGeom prst="rect">
            <a:avLst/>
          </a:prstGeom>
          <a:solidFill>
            <a:srgbClr val="E2E2E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Fixes</a:t>
            </a:r>
            <a:endParaRPr lang="fr-CA" sz="1000" b="1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932147" y="3750813"/>
            <a:ext cx="657111" cy="170803"/>
          </a:xfrm>
          <a:prstGeom prst="rect">
            <a:avLst/>
          </a:prstGeom>
          <a:solidFill>
            <a:srgbClr val="E2E2E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CA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Fixes</a:t>
            </a:r>
            <a:endParaRPr lang="fr-CA" sz="1000" b="1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088802" y="4801247"/>
            <a:ext cx="657111" cy="170803"/>
          </a:xfrm>
          <a:prstGeom prst="rect">
            <a:avLst/>
          </a:prstGeom>
          <a:solidFill>
            <a:srgbClr val="E2E2E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CA" sz="1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</a:t>
            </a:r>
            <a:endParaRPr lang="fr-CA" sz="1000" b="1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52400" y="1277976"/>
            <a:ext cx="8229600" cy="3046374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1" name="Rectangle 90"/>
          <p:cNvSpPr/>
          <p:nvPr/>
        </p:nvSpPr>
        <p:spPr>
          <a:xfrm>
            <a:off x="2243712" y="4073707"/>
            <a:ext cx="2481355" cy="91853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1303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5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8.64198E-7 L -0.02969 0.20309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1015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71605E-6 L 0.15191 0.20618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10309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32099E-6 L 0.13837 0.43858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0" y="21914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0.09462 0.46389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3179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6.17284E-7 L -0.01389 0.69228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" y="34599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0.16875 0.69352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34660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0.00679 L -0.07552 0.71512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6" y="35401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4 0.02839 L -0.38125 0.72253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69" y="34691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-0.125 0.43704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0" y="21852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1327 L -0.34497 0.45895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57" y="22284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71605E-6 L -0.16302 0.17345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0" y="8673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2.22222E-6 L -0.33038 0.1642 " pathEditMode="relative" rAng="0" ptsTypes="AA">
                                      <p:cBhvr>
                                        <p:cTn id="125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1" y="8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-0.39098 0.76636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49" y="38302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96296E-6 L -0.3908 0.45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49" y="22500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022E-16 L -0.39305 0.13364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53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65" grpId="0" animBg="1"/>
      <p:bldP spid="65" grpId="1" animBg="1"/>
      <p:bldP spid="66" grpId="0" animBg="1"/>
      <p:bldP spid="66" grpId="1" animBg="1"/>
      <p:bldP spid="67" grpId="0" animBg="1"/>
      <p:bldP spid="68" grpId="0" animBg="1"/>
      <p:bldP spid="69" grpId="0" animBg="1"/>
      <p:bldP spid="70" grpId="0" animBg="1"/>
      <p:bldP spid="71" grpId="0" animBg="1"/>
      <p:bldP spid="71" grpId="1" animBg="1"/>
      <p:bldP spid="72" grpId="0" animBg="1"/>
      <p:bldP spid="72" grpId="1" animBg="1"/>
      <p:bldP spid="73" grpId="0" animBg="1"/>
      <p:bldP spid="74" grpId="0" animBg="1"/>
      <p:bldP spid="75" grpId="0" animBg="1"/>
      <p:bldP spid="76" grpId="0" animBg="1"/>
      <p:bldP spid="77" grpId="0" animBg="1"/>
      <p:bldP spid="77" grpId="1" animBg="1"/>
      <p:bldP spid="78" grpId="0" animBg="1"/>
      <p:bldP spid="79" grpId="0" animBg="1"/>
      <p:bldP spid="83" grpId="0" animBg="1"/>
      <p:bldP spid="84" grpId="0" animBg="1"/>
      <p:bldP spid="90" grpId="0" animBg="1"/>
      <p:bldP spid="9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" y="10208"/>
            <a:ext cx="9144000" cy="51435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8581407" y="4803998"/>
            <a:ext cx="38308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783"/>
            <a:fld id="{605841CD-F389-4E32-8F5A-D9C7C355AB50}" type="slidenum">
              <a:rPr lang="en-US" sz="900" cap="all" smtClean="0">
                <a:solidFill>
                  <a:srgbClr val="FFFFFF"/>
                </a:solidFill>
                <a:latin typeface="Ubisoft Sans" pitchFamily="50" charset="0"/>
                <a:cs typeface="Roboto Condensed"/>
              </a:rPr>
              <a:pPr algn="r" defTabSz="685783"/>
              <a:t>4</a:t>
            </a:fld>
            <a:endParaRPr lang="en-US" sz="900" cap="all" dirty="0">
              <a:solidFill>
                <a:srgbClr val="FFFFFF"/>
              </a:solidFill>
              <a:latin typeface="Ubisoft Sans" pitchFamily="50" charset="0"/>
              <a:cs typeface="Roboto Condensed"/>
            </a:endParaRPr>
          </a:p>
        </p:txBody>
      </p:sp>
      <p:pic>
        <p:nvPicPr>
          <p:cNvPr id="10" name="Image 9" descr="Ubisoft Stacked Logo_white_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r="13980" b="24853"/>
          <a:stretch/>
        </p:blipFill>
        <p:spPr>
          <a:xfrm>
            <a:off x="179512" y="4803998"/>
            <a:ext cx="225335" cy="216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115616" y="987574"/>
            <a:ext cx="705678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We </a:t>
            </a:r>
            <a:r>
              <a:rPr lang="en-US" sz="2400" b="1" dirty="0">
                <a:solidFill>
                  <a:schemeClr val="bg1"/>
                </a:solidFill>
                <a:latin typeface="Ubisoft Sans" panose="02000504030000020004" pitchFamily="50" charset="0"/>
              </a:rPr>
              <a:t>combined code metrics with clone detection for JIT fault prevention and </a:t>
            </a:r>
            <a:r>
              <a:rPr lang="en-US" sz="24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resolution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Ubisoft Sans" panose="02000504030000020004" pitchFamily="50" charset="0"/>
              </a:rPr>
              <a:t>79% precision &amp; 65% recall on fault </a:t>
            </a:r>
            <a:r>
              <a:rPr lang="en-US" sz="24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prediction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Ubisoft Sans" panose="02000504030000020004" pitchFamily="50" charset="0"/>
              </a:rPr>
              <a:t>66% of the proposed fixes are accepted by </a:t>
            </a:r>
            <a:r>
              <a:rPr lang="en-US" sz="2400" b="1" i="1" dirty="0">
                <a:solidFill>
                  <a:schemeClr val="bg1"/>
                </a:solidFill>
                <a:latin typeface="Ubisoft Sans" panose="02000504030000020004" pitchFamily="50" charset="0"/>
              </a:rPr>
              <a:t>humans</a:t>
            </a:r>
            <a:endParaRPr lang="en-US" sz="24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34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" y="10208"/>
            <a:ext cx="9144000" cy="51435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8581407" y="4803998"/>
            <a:ext cx="38308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783"/>
            <a:fld id="{605841CD-F389-4E32-8F5A-D9C7C355AB50}" type="slidenum">
              <a:rPr lang="en-US" sz="900" cap="all" smtClean="0">
                <a:solidFill>
                  <a:srgbClr val="FFFFFF"/>
                </a:solidFill>
                <a:latin typeface="Ubisoft Sans" pitchFamily="50" charset="0"/>
                <a:cs typeface="Roboto Condensed"/>
              </a:rPr>
              <a:pPr algn="r" defTabSz="685783"/>
              <a:t>5</a:t>
            </a:fld>
            <a:endParaRPr lang="en-US" sz="900" cap="all" dirty="0">
              <a:solidFill>
                <a:srgbClr val="FFFFFF"/>
              </a:solidFill>
              <a:latin typeface="Ubisoft Sans" pitchFamily="50" charset="0"/>
              <a:cs typeface="Roboto Condensed"/>
            </a:endParaRPr>
          </a:p>
        </p:txBody>
      </p:sp>
      <p:pic>
        <p:nvPicPr>
          <p:cNvPr id="10" name="Image 9" descr="Ubisoft Stacked Logo_white_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r="13980" b="24853"/>
          <a:stretch/>
        </p:blipFill>
        <p:spPr>
          <a:xfrm>
            <a:off x="179512" y="4803998"/>
            <a:ext cx="225335" cy="216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115616" y="987574"/>
            <a:ext cx="705678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We </a:t>
            </a:r>
            <a:r>
              <a:rPr lang="en-US" sz="2400" b="1" dirty="0">
                <a:solidFill>
                  <a:schemeClr val="bg1"/>
                </a:solidFill>
                <a:latin typeface="Ubisoft Sans" panose="02000504030000020004" pitchFamily="50" charset="0"/>
              </a:rPr>
              <a:t>combined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isoft Sans" panose="02000504030000020004" pitchFamily="50" charset="0"/>
              </a:rPr>
              <a:t>code metrics </a:t>
            </a:r>
            <a:r>
              <a:rPr lang="en-US" sz="2400" b="1" dirty="0">
                <a:solidFill>
                  <a:schemeClr val="bg1"/>
                </a:solidFill>
                <a:latin typeface="Ubisoft Sans" panose="02000504030000020004" pitchFamily="50" charset="0"/>
              </a:rPr>
              <a:t>with clone detection for JIT fault prevention and </a:t>
            </a:r>
            <a:r>
              <a:rPr lang="en-US" sz="24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resolution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Number of lines added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Number of lines deleted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R-</a:t>
            </a:r>
            <a:r>
              <a:rPr lang="en-US" sz="2400" b="1" dirty="0" err="1" smtClean="0">
                <a:solidFill>
                  <a:schemeClr val="bg1"/>
                </a:solidFill>
                <a:latin typeface="Ubisoft Sans" panose="02000504030000020004" pitchFamily="50" charset="0"/>
              </a:rPr>
              <a:t>Exp</a:t>
            </a:r>
            <a:endParaRPr lang="en-US" sz="2400" b="1" dirty="0" smtClean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solidFill>
                  <a:schemeClr val="bg1"/>
                </a:solidFill>
                <a:latin typeface="Ubisoft Sans" panose="02000504030000020004" pitchFamily="50" charset="0"/>
              </a:rPr>
              <a:t>Entrophy</a:t>
            </a:r>
            <a:endParaRPr lang="en-US" sz="2400" b="1" dirty="0" smtClean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Number of contributors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….</a:t>
            </a:r>
            <a:endParaRPr lang="en-US" sz="24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  <a:latin typeface="Ubisoft Sans" panose="02000504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41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" y="10208"/>
            <a:ext cx="9144000" cy="51435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8581407" y="4803998"/>
            <a:ext cx="38308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783"/>
            <a:fld id="{605841CD-F389-4E32-8F5A-D9C7C355AB50}" type="slidenum">
              <a:rPr lang="en-US" sz="900" cap="all" smtClean="0">
                <a:solidFill>
                  <a:srgbClr val="FFFFFF"/>
                </a:solidFill>
                <a:latin typeface="Ubisoft Sans" pitchFamily="50" charset="0"/>
                <a:cs typeface="Roboto Condensed"/>
              </a:rPr>
              <a:pPr algn="r" defTabSz="685783"/>
              <a:t>6</a:t>
            </a:fld>
            <a:endParaRPr lang="en-US" sz="900" cap="all" dirty="0">
              <a:solidFill>
                <a:srgbClr val="FFFFFF"/>
              </a:solidFill>
              <a:latin typeface="Ubisoft Sans" pitchFamily="50" charset="0"/>
              <a:cs typeface="Roboto Condensed"/>
            </a:endParaRPr>
          </a:p>
        </p:txBody>
      </p:sp>
      <p:pic>
        <p:nvPicPr>
          <p:cNvPr id="10" name="Image 9" descr="Ubisoft Stacked Logo_white_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r="13980" b="24853"/>
          <a:stretch/>
        </p:blipFill>
        <p:spPr>
          <a:xfrm>
            <a:off x="179512" y="4803998"/>
            <a:ext cx="225335" cy="216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115616" y="987574"/>
            <a:ext cx="705678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We </a:t>
            </a:r>
            <a:r>
              <a:rPr lang="en-US" sz="2400" b="1" dirty="0">
                <a:solidFill>
                  <a:schemeClr val="bg1"/>
                </a:solidFill>
                <a:latin typeface="Ubisoft Sans" panose="02000504030000020004" pitchFamily="50" charset="0"/>
              </a:rPr>
              <a:t>combined code metrics with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isoft Sans" panose="02000504030000020004" pitchFamily="50" charset="0"/>
              </a:rPr>
              <a:t>clone detection</a:t>
            </a:r>
            <a:r>
              <a:rPr lang="en-US" sz="2400" b="1" dirty="0">
                <a:solidFill>
                  <a:schemeClr val="accent2"/>
                </a:solidFill>
                <a:latin typeface="Ubisoft Sans" panose="02000504030000020004" pitchFamily="50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Ubisoft Sans" panose="02000504030000020004" pitchFamily="50" charset="0"/>
              </a:rPr>
              <a:t>for JIT fault prevention and </a:t>
            </a:r>
            <a:r>
              <a:rPr lang="en-US" sz="24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resolution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Pieces of code that are copy/pasted across the code-base with little to no-modification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Considered a bad practice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Lot of approaches to find them</a:t>
            </a:r>
            <a:endParaRPr lang="en-US" sz="24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  <a:latin typeface="Ubisoft Sans" panose="02000504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18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" y="10208"/>
            <a:ext cx="9144000" cy="51435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8581407" y="4803998"/>
            <a:ext cx="38308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783"/>
            <a:fld id="{605841CD-F389-4E32-8F5A-D9C7C355AB50}" type="slidenum">
              <a:rPr lang="en-US" sz="900" cap="all" smtClean="0">
                <a:solidFill>
                  <a:srgbClr val="FFFFFF"/>
                </a:solidFill>
                <a:latin typeface="Ubisoft Sans" pitchFamily="50" charset="0"/>
                <a:cs typeface="Roboto Condensed"/>
              </a:rPr>
              <a:pPr algn="r" defTabSz="685783"/>
              <a:t>7</a:t>
            </a:fld>
            <a:endParaRPr lang="en-US" sz="900" cap="all" dirty="0">
              <a:solidFill>
                <a:srgbClr val="FFFFFF"/>
              </a:solidFill>
              <a:latin typeface="Ubisoft Sans" pitchFamily="50" charset="0"/>
              <a:cs typeface="Roboto Condensed"/>
            </a:endParaRPr>
          </a:p>
        </p:txBody>
      </p:sp>
      <p:pic>
        <p:nvPicPr>
          <p:cNvPr id="10" name="Image 9" descr="Ubisoft Stacked Logo_white_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r="13980" b="24853"/>
          <a:stretch/>
        </p:blipFill>
        <p:spPr>
          <a:xfrm>
            <a:off x="179512" y="4803998"/>
            <a:ext cx="225335" cy="216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115616" y="987574"/>
            <a:ext cx="705678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We </a:t>
            </a:r>
            <a:r>
              <a:rPr lang="en-US" sz="2400" b="1" dirty="0">
                <a:solidFill>
                  <a:schemeClr val="bg1"/>
                </a:solidFill>
                <a:latin typeface="Ubisoft Sans" panose="02000504030000020004" pitchFamily="50" charset="0"/>
              </a:rPr>
              <a:t>combined code metrics with clone detection for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isoft Sans" panose="02000504030000020004" pitchFamily="50" charset="0"/>
              </a:rPr>
              <a:t>JIT</a:t>
            </a:r>
            <a:r>
              <a:rPr lang="en-US" sz="2400" b="1" dirty="0">
                <a:solidFill>
                  <a:schemeClr val="bg1"/>
                </a:solidFill>
                <a:latin typeface="Ubisoft Sans" panose="02000504030000020004" pitchFamily="50" charset="0"/>
              </a:rPr>
              <a:t> fault prevention and </a:t>
            </a:r>
            <a:r>
              <a:rPr lang="en-US" sz="24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resolution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Real-Time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Commit-Time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Integration-Time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…</a:t>
            </a:r>
            <a:endParaRPr lang="en-US" sz="24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  <a:latin typeface="Ubisoft Sans" panose="02000504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76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" y="10208"/>
            <a:ext cx="9144000" cy="51435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8581407" y="4803998"/>
            <a:ext cx="38308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783"/>
            <a:fld id="{605841CD-F389-4E32-8F5A-D9C7C355AB50}" type="slidenum">
              <a:rPr lang="en-US" sz="900" cap="all" smtClean="0">
                <a:solidFill>
                  <a:srgbClr val="FFFFFF"/>
                </a:solidFill>
                <a:latin typeface="Ubisoft Sans" pitchFamily="50" charset="0"/>
                <a:cs typeface="Roboto Condensed"/>
              </a:rPr>
              <a:pPr algn="r" defTabSz="685783"/>
              <a:t>8</a:t>
            </a:fld>
            <a:endParaRPr lang="en-US" sz="900" cap="all" dirty="0">
              <a:solidFill>
                <a:srgbClr val="FFFFFF"/>
              </a:solidFill>
              <a:latin typeface="Ubisoft Sans" pitchFamily="50" charset="0"/>
              <a:cs typeface="Roboto Condensed"/>
            </a:endParaRPr>
          </a:p>
        </p:txBody>
      </p:sp>
      <p:pic>
        <p:nvPicPr>
          <p:cNvPr id="10" name="Image 9" descr="Ubisoft Stacked Logo_white_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r="13980" b="24853"/>
          <a:stretch/>
        </p:blipFill>
        <p:spPr>
          <a:xfrm>
            <a:off x="179512" y="4803998"/>
            <a:ext cx="225335" cy="216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115616" y="987574"/>
            <a:ext cx="705678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We </a:t>
            </a:r>
            <a:r>
              <a:rPr lang="en-US" sz="2400" b="1" dirty="0">
                <a:solidFill>
                  <a:schemeClr val="bg1"/>
                </a:solidFill>
                <a:latin typeface="Ubisoft Sans" panose="02000504030000020004" pitchFamily="50" charset="0"/>
              </a:rPr>
              <a:t>combined code metrics with clone detection for JIT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isoft Sans" panose="02000504030000020004" pitchFamily="50" charset="0"/>
              </a:rPr>
              <a:t>fault prevention and 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isoft Sans" panose="02000504030000020004" pitchFamily="50" charset="0"/>
              </a:rPr>
              <a:t>resolution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Abnormal behavior of a system that may lead to a crash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Classifiers are hard to sell without a recommender counterpart.</a:t>
            </a:r>
            <a:endParaRPr lang="en-US" sz="2400" b="1" dirty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  <a:latin typeface="Ubisoft Sans" panose="02000504030000020004" pitchFamily="50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400" b="1" dirty="0" smtClean="0">
              <a:solidFill>
                <a:schemeClr val="bg1"/>
              </a:solidFill>
              <a:latin typeface="Ubisoft Sans" panose="02000504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93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" y="10208"/>
            <a:ext cx="9144000" cy="51435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8581407" y="4803998"/>
            <a:ext cx="38308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783"/>
            <a:fld id="{605841CD-F389-4E32-8F5A-D9C7C355AB50}" type="slidenum">
              <a:rPr lang="en-US" sz="900" cap="all" smtClean="0">
                <a:solidFill>
                  <a:srgbClr val="FFFFFF"/>
                </a:solidFill>
                <a:latin typeface="Ubisoft Sans" pitchFamily="50" charset="0"/>
                <a:cs typeface="Roboto Condensed"/>
              </a:rPr>
              <a:pPr algn="r" defTabSz="685783"/>
              <a:t>9</a:t>
            </a:fld>
            <a:endParaRPr lang="en-US" sz="900" cap="all" dirty="0">
              <a:solidFill>
                <a:srgbClr val="FFFFFF"/>
              </a:solidFill>
              <a:latin typeface="Ubisoft Sans" pitchFamily="50" charset="0"/>
              <a:cs typeface="Roboto Condensed"/>
            </a:endParaRPr>
          </a:p>
        </p:txBody>
      </p:sp>
      <p:pic>
        <p:nvPicPr>
          <p:cNvPr id="10" name="Image 9" descr="Ubisoft Stacked Logo_white_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r="13980" b="24853"/>
          <a:stretch/>
        </p:blipFill>
        <p:spPr>
          <a:xfrm>
            <a:off x="179512" y="4803998"/>
            <a:ext cx="225335" cy="216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115616" y="987574"/>
            <a:ext cx="70567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79</a:t>
            </a:r>
            <a:r>
              <a:rPr lang="en-US" sz="2400" b="1" dirty="0">
                <a:solidFill>
                  <a:schemeClr val="bg1"/>
                </a:solidFill>
                <a:latin typeface="Ubisoft Sans" panose="02000504030000020004" pitchFamily="50" charset="0"/>
              </a:rPr>
              <a:t>% precision &amp; 65% recall on fault </a:t>
            </a:r>
            <a:r>
              <a:rPr lang="en-US" sz="2400" b="1" dirty="0" smtClean="0">
                <a:solidFill>
                  <a:schemeClr val="bg1"/>
                </a:solidFill>
                <a:latin typeface="Ubisoft Sans" panose="02000504030000020004" pitchFamily="50" charset="0"/>
              </a:rPr>
              <a:t>prediction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059832" y="2067694"/>
            <a:ext cx="2590800" cy="2119917"/>
            <a:chOff x="5736369" y="1441826"/>
            <a:chExt cx="2590800" cy="2119917"/>
          </a:xfrm>
        </p:grpSpPr>
        <p:grpSp>
          <p:nvGrpSpPr>
            <p:cNvPr id="36" name="Group 35"/>
            <p:cNvGrpSpPr/>
            <p:nvPr/>
          </p:nvGrpSpPr>
          <p:grpSpPr>
            <a:xfrm>
              <a:off x="5736369" y="1441826"/>
              <a:ext cx="2590800" cy="2095536"/>
              <a:chOff x="2851289" y="1867826"/>
              <a:chExt cx="2590800" cy="1905000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2851289" y="1867826"/>
                <a:ext cx="1295400" cy="1905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146689" y="1867826"/>
                <a:ext cx="1295400" cy="190500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sp>
          <p:nvSpPr>
            <p:cNvPr id="39" name="Rectangle 38"/>
            <p:cNvSpPr/>
            <p:nvPr/>
          </p:nvSpPr>
          <p:spPr>
            <a:xfrm rot="18864207">
              <a:off x="6638463" y="1990253"/>
              <a:ext cx="205678" cy="2056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0" name="Rectangle 39"/>
            <p:cNvSpPr/>
            <p:nvPr/>
          </p:nvSpPr>
          <p:spPr>
            <a:xfrm rot="18864207">
              <a:off x="6729964" y="2327736"/>
              <a:ext cx="205678" cy="2056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1" name="Rectangle 40"/>
            <p:cNvSpPr/>
            <p:nvPr/>
          </p:nvSpPr>
          <p:spPr>
            <a:xfrm rot="18864207">
              <a:off x="6439723" y="2228976"/>
              <a:ext cx="205678" cy="2056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2" name="Rectangle 41"/>
            <p:cNvSpPr/>
            <p:nvPr/>
          </p:nvSpPr>
          <p:spPr>
            <a:xfrm rot="18864207">
              <a:off x="5882720" y="2076705"/>
              <a:ext cx="205678" cy="2056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3" name="Rectangle 42"/>
            <p:cNvSpPr/>
            <p:nvPr/>
          </p:nvSpPr>
          <p:spPr>
            <a:xfrm rot="18864207">
              <a:off x="5869432" y="2574016"/>
              <a:ext cx="205678" cy="2056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4" name="Rectangle 43"/>
            <p:cNvSpPr/>
            <p:nvPr/>
          </p:nvSpPr>
          <p:spPr>
            <a:xfrm rot="18864207">
              <a:off x="6393062" y="1867149"/>
              <a:ext cx="205678" cy="2056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5" name="Rectangle 44"/>
            <p:cNvSpPr/>
            <p:nvPr/>
          </p:nvSpPr>
          <p:spPr>
            <a:xfrm rot="18864207">
              <a:off x="6722413" y="2841458"/>
              <a:ext cx="205678" cy="2056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6" name="Rectangle 45"/>
            <p:cNvSpPr/>
            <p:nvPr/>
          </p:nvSpPr>
          <p:spPr>
            <a:xfrm rot="18864207">
              <a:off x="6699038" y="1692243"/>
              <a:ext cx="205678" cy="2056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7" name="Rectangle 46"/>
            <p:cNvSpPr/>
            <p:nvPr/>
          </p:nvSpPr>
          <p:spPr>
            <a:xfrm rot="18864207">
              <a:off x="6040617" y="1617915"/>
              <a:ext cx="205678" cy="2056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8" name="Rectangle 47"/>
            <p:cNvSpPr/>
            <p:nvPr/>
          </p:nvSpPr>
          <p:spPr>
            <a:xfrm rot="18864207">
              <a:off x="6417481" y="2574644"/>
              <a:ext cx="205678" cy="2056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9" name="Rectangle 48"/>
            <p:cNvSpPr/>
            <p:nvPr/>
          </p:nvSpPr>
          <p:spPr>
            <a:xfrm rot="18864207">
              <a:off x="7880326" y="1997406"/>
              <a:ext cx="205678" cy="2056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0" name="Rectangle 49"/>
            <p:cNvSpPr/>
            <p:nvPr/>
          </p:nvSpPr>
          <p:spPr>
            <a:xfrm rot="18864207">
              <a:off x="7971827" y="2334889"/>
              <a:ext cx="205678" cy="2056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1" name="Rectangle 50"/>
            <p:cNvSpPr/>
            <p:nvPr/>
          </p:nvSpPr>
          <p:spPr>
            <a:xfrm rot="18864207">
              <a:off x="7596835" y="1549570"/>
              <a:ext cx="205678" cy="2056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2" name="Rectangle 51"/>
            <p:cNvSpPr/>
            <p:nvPr/>
          </p:nvSpPr>
          <p:spPr>
            <a:xfrm rot="18864207">
              <a:off x="7124738" y="2035442"/>
              <a:ext cx="205678" cy="2056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3" name="Rectangle 52"/>
            <p:cNvSpPr/>
            <p:nvPr/>
          </p:nvSpPr>
          <p:spPr>
            <a:xfrm rot="18864207">
              <a:off x="7337806" y="2244710"/>
              <a:ext cx="205678" cy="2056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4" name="Rectangle 53"/>
            <p:cNvSpPr/>
            <p:nvPr/>
          </p:nvSpPr>
          <p:spPr>
            <a:xfrm rot="18864207">
              <a:off x="7127282" y="2451017"/>
              <a:ext cx="205678" cy="2056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5" name="Rectangle 54"/>
            <p:cNvSpPr/>
            <p:nvPr/>
          </p:nvSpPr>
          <p:spPr>
            <a:xfrm rot="18864207">
              <a:off x="7980608" y="2894811"/>
              <a:ext cx="205678" cy="2056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6" name="Rectangle 55"/>
            <p:cNvSpPr/>
            <p:nvPr/>
          </p:nvSpPr>
          <p:spPr>
            <a:xfrm rot="18864207">
              <a:off x="7934414" y="1602030"/>
              <a:ext cx="205678" cy="2056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7" name="Rectangle 56"/>
            <p:cNvSpPr/>
            <p:nvPr/>
          </p:nvSpPr>
          <p:spPr>
            <a:xfrm rot="18864207">
              <a:off x="7628662" y="2994040"/>
              <a:ext cx="205678" cy="2056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8" name="Rectangle 57"/>
            <p:cNvSpPr/>
            <p:nvPr/>
          </p:nvSpPr>
          <p:spPr>
            <a:xfrm rot="18864207">
              <a:off x="7862261" y="2612488"/>
              <a:ext cx="205678" cy="2056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9" name="Oval 58"/>
            <p:cNvSpPr/>
            <p:nvPr/>
          </p:nvSpPr>
          <p:spPr>
            <a:xfrm>
              <a:off x="6198077" y="1586684"/>
              <a:ext cx="1654773" cy="1688712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994984" y="3253966"/>
              <a:ext cx="8302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 smtClean="0">
                  <a:solidFill>
                    <a:schemeClr val="bg1"/>
                  </a:solidFill>
                  <a:latin typeface="Roboto Light" panose="020B0604020202020204" charset="0"/>
                  <a:ea typeface="Roboto Light" panose="020B0604020202020204" charset="0"/>
                </a:rPr>
                <a:t>Buggy</a:t>
              </a:r>
              <a:endParaRPr lang="fr-CA" sz="14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280423" y="3246021"/>
              <a:ext cx="8302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 smtClean="0">
                  <a:solidFill>
                    <a:schemeClr val="bg1"/>
                  </a:solidFill>
                  <a:latin typeface="Roboto Light" panose="020B0604020202020204" charset="0"/>
                  <a:ea typeface="Roboto Light" panose="020B0604020202020204" charset="0"/>
                </a:rPr>
                <a:t>Sane</a:t>
              </a:r>
              <a:endParaRPr lang="fr-CA" sz="14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565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2584</TotalTime>
  <Words>693</Words>
  <Application>Microsoft Office PowerPoint</Application>
  <PresentationFormat>On-screen Show (16:9)</PresentationFormat>
  <Paragraphs>315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Light</vt:lpstr>
      <vt:lpstr>Roboto Black</vt:lpstr>
      <vt:lpstr>Roboto Condensed</vt:lpstr>
      <vt:lpstr>Roboto Light</vt:lpstr>
      <vt:lpstr>Ubisoft Sans</vt:lpstr>
      <vt:lpstr>Ubisoft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ubisoft Divertissements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Ubisoft</dc:creator>
  <cp:lastModifiedBy>Mathieu Nayrolles</cp:lastModifiedBy>
  <cp:revision>104</cp:revision>
  <dcterms:created xsi:type="dcterms:W3CDTF">2017-09-25T12:02:21Z</dcterms:created>
  <dcterms:modified xsi:type="dcterms:W3CDTF">2018-06-05T21:04:07Z</dcterms:modified>
</cp:coreProperties>
</file>